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308" r:id="rId2"/>
    <p:sldId id="307" r:id="rId3"/>
    <p:sldId id="257" r:id="rId4"/>
    <p:sldId id="259" r:id="rId5"/>
    <p:sldId id="258" r:id="rId6"/>
    <p:sldId id="261" r:id="rId7"/>
    <p:sldId id="260" r:id="rId8"/>
    <p:sldId id="262" r:id="rId9"/>
    <p:sldId id="256" r:id="rId10"/>
    <p:sldId id="304" r:id="rId11"/>
    <p:sldId id="317" r:id="rId12"/>
    <p:sldId id="318" r:id="rId13"/>
    <p:sldId id="325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22" r:id="rId25"/>
    <p:sldId id="323" r:id="rId26"/>
    <p:sldId id="324" r:id="rId27"/>
    <p:sldId id="319" r:id="rId28"/>
    <p:sldId id="320" r:id="rId29"/>
    <p:sldId id="321" r:id="rId30"/>
    <p:sldId id="316" r:id="rId31"/>
    <p:sldId id="268" r:id="rId32"/>
    <p:sldId id="305" r:id="rId33"/>
    <p:sldId id="306" r:id="rId34"/>
    <p:sldId id="309" r:id="rId35"/>
    <p:sldId id="310" r:id="rId36"/>
    <p:sldId id="327" r:id="rId37"/>
    <p:sldId id="329" r:id="rId38"/>
    <p:sldId id="331" r:id="rId39"/>
    <p:sldId id="333" r:id="rId40"/>
    <p:sldId id="344" r:id="rId41"/>
    <p:sldId id="345" r:id="rId42"/>
    <p:sldId id="350" r:id="rId43"/>
    <p:sldId id="346" r:id="rId44"/>
    <p:sldId id="347" r:id="rId45"/>
    <p:sldId id="348" r:id="rId46"/>
    <p:sldId id="349" r:id="rId47"/>
    <p:sldId id="282" r:id="rId4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612" y="66"/>
      </p:cViewPr>
      <p:guideLst/>
    </p:cSldViewPr>
  </p:slideViewPr>
  <p:outlineViewPr>
    <p:cViewPr>
      <p:scale>
        <a:sx n="33" d="100"/>
        <a:sy n="33" d="100"/>
      </p:scale>
      <p:origin x="0" y="-81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74358C-6E32-4EBB-BC0F-26A3B76B5F55}" type="doc">
      <dgm:prSet loTypeId="urn:microsoft.com/office/officeart/2005/8/layout/radial1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EBD0FB1-D388-45C1-ABB4-2DFF3B1E6CD2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EJES  PROYECTOS</a:t>
          </a:r>
          <a:endParaRPr lang="es-EC" sz="1600" b="1" dirty="0">
            <a:solidFill>
              <a:schemeClr val="tx1"/>
            </a:solidFill>
          </a:endParaRPr>
        </a:p>
      </dgm:t>
    </dgm:pt>
    <dgm:pt modelId="{5724972E-C8D9-4D5E-AEE2-B16C2D392B86}" type="parTrans" cxnId="{1CF154C3-DCE5-4CEE-8DE8-5E183C7B6F6E}">
      <dgm:prSet/>
      <dgm:spPr/>
      <dgm:t>
        <a:bodyPr/>
        <a:lstStyle/>
        <a:p>
          <a:endParaRPr lang="es-EC"/>
        </a:p>
      </dgm:t>
    </dgm:pt>
    <dgm:pt modelId="{A75A5B68-1DEE-44E0-9F51-4DB185269410}" type="sibTrans" cxnId="{1CF154C3-DCE5-4CEE-8DE8-5E183C7B6F6E}">
      <dgm:prSet/>
      <dgm:spPr/>
      <dgm:t>
        <a:bodyPr/>
        <a:lstStyle/>
        <a:p>
          <a:endParaRPr lang="es-EC"/>
        </a:p>
      </dgm:t>
    </dgm:pt>
    <dgm:pt modelId="{7A944660-95EE-447E-BA74-09D3A5BC5943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ATENCIÓN</a:t>
          </a:r>
          <a:endParaRPr lang="es-EC" b="1" dirty="0">
            <a:solidFill>
              <a:schemeClr val="tx1"/>
            </a:solidFill>
          </a:endParaRPr>
        </a:p>
      </dgm:t>
    </dgm:pt>
    <dgm:pt modelId="{7B122EC0-1109-4E72-99D7-894A8ED639C8}" type="parTrans" cxnId="{EADBF757-D741-4AB9-8CA2-CE13AC5FCA4D}">
      <dgm:prSet/>
      <dgm:spPr/>
      <dgm:t>
        <a:bodyPr/>
        <a:lstStyle/>
        <a:p>
          <a:endParaRPr lang="es-EC"/>
        </a:p>
      </dgm:t>
    </dgm:pt>
    <dgm:pt modelId="{447FC1AA-C350-4356-B32F-F833F41AFF39}" type="sibTrans" cxnId="{EADBF757-D741-4AB9-8CA2-CE13AC5FCA4D}">
      <dgm:prSet/>
      <dgm:spPr/>
      <dgm:t>
        <a:bodyPr/>
        <a:lstStyle/>
        <a:p>
          <a:endParaRPr lang="es-EC"/>
        </a:p>
      </dgm:t>
    </dgm:pt>
    <dgm:pt modelId="{F84AA7F4-96B7-46CE-ADE5-2301D7D01534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PREVENCIÓN</a:t>
          </a:r>
          <a:endParaRPr lang="es-EC" b="1" dirty="0">
            <a:solidFill>
              <a:schemeClr val="tx1"/>
            </a:solidFill>
          </a:endParaRPr>
        </a:p>
      </dgm:t>
    </dgm:pt>
    <dgm:pt modelId="{CEFFE854-0B7C-4FFA-9D33-58F0C81F049D}" type="parTrans" cxnId="{98485354-ED74-4F33-A214-65B6738BCC07}">
      <dgm:prSet/>
      <dgm:spPr/>
      <dgm:t>
        <a:bodyPr/>
        <a:lstStyle/>
        <a:p>
          <a:endParaRPr lang="es-EC"/>
        </a:p>
      </dgm:t>
    </dgm:pt>
    <dgm:pt modelId="{5E06E1BC-575A-4CD9-88BE-AC1A7B5D4357}" type="sibTrans" cxnId="{98485354-ED74-4F33-A214-65B6738BCC07}">
      <dgm:prSet/>
      <dgm:spPr/>
      <dgm:t>
        <a:bodyPr/>
        <a:lstStyle/>
        <a:p>
          <a:endParaRPr lang="es-EC"/>
        </a:p>
      </dgm:t>
    </dgm:pt>
    <dgm:pt modelId="{6931BBEF-EEFF-416B-A89B-22033C862F92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INVESTIGACIÓN</a:t>
          </a:r>
          <a:r>
            <a:rPr lang="es-ES" dirty="0">
              <a:solidFill>
                <a:schemeClr val="tx1"/>
              </a:solidFill>
            </a:rPr>
            <a:t> </a:t>
          </a:r>
          <a:endParaRPr lang="es-EC" dirty="0">
            <a:solidFill>
              <a:schemeClr val="tx1"/>
            </a:solidFill>
          </a:endParaRPr>
        </a:p>
      </dgm:t>
    </dgm:pt>
    <dgm:pt modelId="{DC4B3A6E-02DB-41D2-9D38-BBA76CCF624D}" type="parTrans" cxnId="{8A4A05B4-ADAE-4D72-B140-1667D1E43AC4}">
      <dgm:prSet/>
      <dgm:spPr/>
      <dgm:t>
        <a:bodyPr/>
        <a:lstStyle/>
        <a:p>
          <a:endParaRPr lang="es-EC"/>
        </a:p>
      </dgm:t>
    </dgm:pt>
    <dgm:pt modelId="{0DECB5A6-E39C-43CA-AF71-B5E8B5C5E0B5}" type="sibTrans" cxnId="{8A4A05B4-ADAE-4D72-B140-1667D1E43AC4}">
      <dgm:prSet/>
      <dgm:spPr/>
      <dgm:t>
        <a:bodyPr/>
        <a:lstStyle/>
        <a:p>
          <a:endParaRPr lang="es-EC"/>
        </a:p>
      </dgm:t>
    </dgm:pt>
    <dgm:pt modelId="{16BA4A0B-3808-451A-B10E-EE9FCB4D8E13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PROMOCIÓN</a:t>
          </a:r>
          <a:endParaRPr lang="es-EC" b="1" dirty="0">
            <a:solidFill>
              <a:schemeClr val="tx1"/>
            </a:solidFill>
          </a:endParaRPr>
        </a:p>
      </dgm:t>
    </dgm:pt>
    <dgm:pt modelId="{DB9616E6-23F7-4C58-ACCB-14EE5685100B}" type="parTrans" cxnId="{46A645AC-29BC-44B3-8979-69D2A886AA4A}">
      <dgm:prSet/>
      <dgm:spPr/>
      <dgm:t>
        <a:bodyPr/>
        <a:lstStyle/>
        <a:p>
          <a:endParaRPr lang="es-EC"/>
        </a:p>
      </dgm:t>
    </dgm:pt>
    <dgm:pt modelId="{69B9DC7E-3475-46B9-A62C-CD696B70BDD4}" type="sibTrans" cxnId="{46A645AC-29BC-44B3-8979-69D2A886AA4A}">
      <dgm:prSet/>
      <dgm:spPr/>
      <dgm:t>
        <a:bodyPr/>
        <a:lstStyle/>
        <a:p>
          <a:endParaRPr lang="es-EC"/>
        </a:p>
      </dgm:t>
    </dgm:pt>
    <dgm:pt modelId="{971C85A8-2B51-493A-9D23-AC7FC7B93FF5}" type="pres">
      <dgm:prSet presAssocID="{D374358C-6E32-4EBB-BC0F-26A3B76B5F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FA15006-D2B5-4484-B7AE-746D924F8933}" type="pres">
      <dgm:prSet presAssocID="{EEBD0FB1-D388-45C1-ABB4-2DFF3B1E6CD2}" presName="centerShape" presStyleLbl="node0" presStyleIdx="0" presStyleCnt="1"/>
      <dgm:spPr/>
    </dgm:pt>
    <dgm:pt modelId="{3F83EA00-AD69-4A4A-AC7B-39D73363C7B2}" type="pres">
      <dgm:prSet presAssocID="{7B122EC0-1109-4E72-99D7-894A8ED639C8}" presName="Name9" presStyleLbl="parChTrans1D2" presStyleIdx="0" presStyleCnt="4"/>
      <dgm:spPr/>
    </dgm:pt>
    <dgm:pt modelId="{34DB7A8C-D0E7-4CC9-8CEE-4D8F54674E9A}" type="pres">
      <dgm:prSet presAssocID="{7B122EC0-1109-4E72-99D7-894A8ED639C8}" presName="connTx" presStyleLbl="parChTrans1D2" presStyleIdx="0" presStyleCnt="4"/>
      <dgm:spPr/>
    </dgm:pt>
    <dgm:pt modelId="{F0C7735D-44CA-4E3A-8A46-CD863BC9F0A7}" type="pres">
      <dgm:prSet presAssocID="{7A944660-95EE-447E-BA74-09D3A5BC5943}" presName="node" presStyleLbl="node1" presStyleIdx="0" presStyleCnt="4">
        <dgm:presLayoutVars>
          <dgm:bulletEnabled val="1"/>
        </dgm:presLayoutVars>
      </dgm:prSet>
      <dgm:spPr/>
    </dgm:pt>
    <dgm:pt modelId="{E3AF4643-E509-40FC-BEF2-083E6CAFF4C1}" type="pres">
      <dgm:prSet presAssocID="{CEFFE854-0B7C-4FFA-9D33-58F0C81F049D}" presName="Name9" presStyleLbl="parChTrans1D2" presStyleIdx="1" presStyleCnt="4"/>
      <dgm:spPr/>
    </dgm:pt>
    <dgm:pt modelId="{9DEE2F98-EE0F-4BCF-8741-EB8E15525269}" type="pres">
      <dgm:prSet presAssocID="{CEFFE854-0B7C-4FFA-9D33-58F0C81F049D}" presName="connTx" presStyleLbl="parChTrans1D2" presStyleIdx="1" presStyleCnt="4"/>
      <dgm:spPr/>
    </dgm:pt>
    <dgm:pt modelId="{9FE35A59-BD16-4D26-9A49-7D8E6E470594}" type="pres">
      <dgm:prSet presAssocID="{F84AA7F4-96B7-46CE-ADE5-2301D7D01534}" presName="node" presStyleLbl="node1" presStyleIdx="1" presStyleCnt="4">
        <dgm:presLayoutVars>
          <dgm:bulletEnabled val="1"/>
        </dgm:presLayoutVars>
      </dgm:prSet>
      <dgm:spPr/>
    </dgm:pt>
    <dgm:pt modelId="{2BB4BDFB-09D7-4561-BC91-DCFBEE19591F}" type="pres">
      <dgm:prSet presAssocID="{DC4B3A6E-02DB-41D2-9D38-BBA76CCF624D}" presName="Name9" presStyleLbl="parChTrans1D2" presStyleIdx="2" presStyleCnt="4"/>
      <dgm:spPr/>
    </dgm:pt>
    <dgm:pt modelId="{5F366E35-77F2-4AF0-8AF5-6C54A7CD8DE5}" type="pres">
      <dgm:prSet presAssocID="{DC4B3A6E-02DB-41D2-9D38-BBA76CCF624D}" presName="connTx" presStyleLbl="parChTrans1D2" presStyleIdx="2" presStyleCnt="4"/>
      <dgm:spPr/>
    </dgm:pt>
    <dgm:pt modelId="{9582B128-7DD7-4088-BA40-293A6ADBB0FD}" type="pres">
      <dgm:prSet presAssocID="{6931BBEF-EEFF-416B-A89B-22033C862F92}" presName="node" presStyleLbl="node1" presStyleIdx="2" presStyleCnt="4">
        <dgm:presLayoutVars>
          <dgm:bulletEnabled val="1"/>
        </dgm:presLayoutVars>
      </dgm:prSet>
      <dgm:spPr/>
    </dgm:pt>
    <dgm:pt modelId="{61CA0EE7-E638-484B-AC69-9ABD03263960}" type="pres">
      <dgm:prSet presAssocID="{DB9616E6-23F7-4C58-ACCB-14EE5685100B}" presName="Name9" presStyleLbl="parChTrans1D2" presStyleIdx="3" presStyleCnt="4"/>
      <dgm:spPr/>
    </dgm:pt>
    <dgm:pt modelId="{E84C7EB3-55EB-4BA5-BB18-E1AB00AC4C73}" type="pres">
      <dgm:prSet presAssocID="{DB9616E6-23F7-4C58-ACCB-14EE5685100B}" presName="connTx" presStyleLbl="parChTrans1D2" presStyleIdx="3" presStyleCnt="4"/>
      <dgm:spPr/>
    </dgm:pt>
    <dgm:pt modelId="{48DF4A37-69BC-41DE-989B-1A9F2C5CC118}" type="pres">
      <dgm:prSet presAssocID="{16BA4A0B-3808-451A-B10E-EE9FCB4D8E13}" presName="node" presStyleLbl="node1" presStyleIdx="3" presStyleCnt="4">
        <dgm:presLayoutVars>
          <dgm:bulletEnabled val="1"/>
        </dgm:presLayoutVars>
      </dgm:prSet>
      <dgm:spPr/>
    </dgm:pt>
  </dgm:ptLst>
  <dgm:cxnLst>
    <dgm:cxn modelId="{248EEC0B-97DA-4748-8608-CD0527DEA427}" type="presOf" srcId="{D374358C-6E32-4EBB-BC0F-26A3B76B5F55}" destId="{971C85A8-2B51-493A-9D23-AC7FC7B93FF5}" srcOrd="0" destOrd="0" presId="urn:microsoft.com/office/officeart/2005/8/layout/radial1"/>
    <dgm:cxn modelId="{853EC90F-68EA-4A20-821B-BDC9D7D7D20B}" type="presOf" srcId="{DC4B3A6E-02DB-41D2-9D38-BBA76CCF624D}" destId="{2BB4BDFB-09D7-4561-BC91-DCFBEE19591F}" srcOrd="0" destOrd="0" presId="urn:microsoft.com/office/officeart/2005/8/layout/radial1"/>
    <dgm:cxn modelId="{DE514212-23E5-4EC0-9A86-F57A38D64594}" type="presOf" srcId="{DB9616E6-23F7-4C58-ACCB-14EE5685100B}" destId="{E84C7EB3-55EB-4BA5-BB18-E1AB00AC4C73}" srcOrd="1" destOrd="0" presId="urn:microsoft.com/office/officeart/2005/8/layout/radial1"/>
    <dgm:cxn modelId="{FCD35D2B-D128-40CA-88AD-878F3A3CD5C4}" type="presOf" srcId="{EEBD0FB1-D388-45C1-ABB4-2DFF3B1E6CD2}" destId="{4FA15006-D2B5-4484-B7AE-746D924F8933}" srcOrd="0" destOrd="0" presId="urn:microsoft.com/office/officeart/2005/8/layout/radial1"/>
    <dgm:cxn modelId="{FD095C38-8B8D-41F9-BC7E-E4447574C606}" type="presOf" srcId="{16BA4A0B-3808-451A-B10E-EE9FCB4D8E13}" destId="{48DF4A37-69BC-41DE-989B-1A9F2C5CC118}" srcOrd="0" destOrd="0" presId="urn:microsoft.com/office/officeart/2005/8/layout/radial1"/>
    <dgm:cxn modelId="{64BBB541-F5C8-4DDF-B562-DB0D9E4E63EC}" type="presOf" srcId="{DB9616E6-23F7-4C58-ACCB-14EE5685100B}" destId="{61CA0EE7-E638-484B-AC69-9ABD03263960}" srcOrd="0" destOrd="0" presId="urn:microsoft.com/office/officeart/2005/8/layout/radial1"/>
    <dgm:cxn modelId="{98485354-ED74-4F33-A214-65B6738BCC07}" srcId="{EEBD0FB1-D388-45C1-ABB4-2DFF3B1E6CD2}" destId="{F84AA7F4-96B7-46CE-ADE5-2301D7D01534}" srcOrd="1" destOrd="0" parTransId="{CEFFE854-0B7C-4FFA-9D33-58F0C81F049D}" sibTransId="{5E06E1BC-575A-4CD9-88BE-AC1A7B5D4357}"/>
    <dgm:cxn modelId="{EADBF757-D741-4AB9-8CA2-CE13AC5FCA4D}" srcId="{EEBD0FB1-D388-45C1-ABB4-2DFF3B1E6CD2}" destId="{7A944660-95EE-447E-BA74-09D3A5BC5943}" srcOrd="0" destOrd="0" parTransId="{7B122EC0-1109-4E72-99D7-894A8ED639C8}" sibTransId="{447FC1AA-C350-4356-B32F-F833F41AFF39}"/>
    <dgm:cxn modelId="{10EBAF7F-1C0E-4ABC-A2E1-AC092C6F13C6}" type="presOf" srcId="{CEFFE854-0B7C-4FFA-9D33-58F0C81F049D}" destId="{9DEE2F98-EE0F-4BCF-8741-EB8E15525269}" srcOrd="1" destOrd="0" presId="urn:microsoft.com/office/officeart/2005/8/layout/radial1"/>
    <dgm:cxn modelId="{55702E91-D385-4358-8633-F782A589E0F6}" type="presOf" srcId="{F84AA7F4-96B7-46CE-ADE5-2301D7D01534}" destId="{9FE35A59-BD16-4D26-9A49-7D8E6E470594}" srcOrd="0" destOrd="0" presId="urn:microsoft.com/office/officeart/2005/8/layout/radial1"/>
    <dgm:cxn modelId="{46A645AC-29BC-44B3-8979-69D2A886AA4A}" srcId="{EEBD0FB1-D388-45C1-ABB4-2DFF3B1E6CD2}" destId="{16BA4A0B-3808-451A-B10E-EE9FCB4D8E13}" srcOrd="3" destOrd="0" parTransId="{DB9616E6-23F7-4C58-ACCB-14EE5685100B}" sibTransId="{69B9DC7E-3475-46B9-A62C-CD696B70BDD4}"/>
    <dgm:cxn modelId="{8A4A05B4-ADAE-4D72-B140-1667D1E43AC4}" srcId="{EEBD0FB1-D388-45C1-ABB4-2DFF3B1E6CD2}" destId="{6931BBEF-EEFF-416B-A89B-22033C862F92}" srcOrd="2" destOrd="0" parTransId="{DC4B3A6E-02DB-41D2-9D38-BBA76CCF624D}" sibTransId="{0DECB5A6-E39C-43CA-AF71-B5E8B5C5E0B5}"/>
    <dgm:cxn modelId="{1CF154C3-DCE5-4CEE-8DE8-5E183C7B6F6E}" srcId="{D374358C-6E32-4EBB-BC0F-26A3B76B5F55}" destId="{EEBD0FB1-D388-45C1-ABB4-2DFF3B1E6CD2}" srcOrd="0" destOrd="0" parTransId="{5724972E-C8D9-4D5E-AEE2-B16C2D392B86}" sibTransId="{A75A5B68-1DEE-44E0-9F51-4DB185269410}"/>
    <dgm:cxn modelId="{D004B5D2-F8F4-4E6C-B5CE-F849D8639A9F}" type="presOf" srcId="{6931BBEF-EEFF-416B-A89B-22033C862F92}" destId="{9582B128-7DD7-4088-BA40-293A6ADBB0FD}" srcOrd="0" destOrd="0" presId="urn:microsoft.com/office/officeart/2005/8/layout/radial1"/>
    <dgm:cxn modelId="{040ED6D4-82B5-4745-B547-EE5BB09C651D}" type="presOf" srcId="{7B122EC0-1109-4E72-99D7-894A8ED639C8}" destId="{3F83EA00-AD69-4A4A-AC7B-39D73363C7B2}" srcOrd="0" destOrd="0" presId="urn:microsoft.com/office/officeart/2005/8/layout/radial1"/>
    <dgm:cxn modelId="{374D40DA-81BB-4DFC-8933-3CAA3F3DB0BF}" type="presOf" srcId="{7B122EC0-1109-4E72-99D7-894A8ED639C8}" destId="{34DB7A8C-D0E7-4CC9-8CEE-4D8F54674E9A}" srcOrd="1" destOrd="0" presId="urn:microsoft.com/office/officeart/2005/8/layout/radial1"/>
    <dgm:cxn modelId="{C65A95DD-D1EF-43D2-9A63-A7AEFCB5812B}" type="presOf" srcId="{7A944660-95EE-447E-BA74-09D3A5BC5943}" destId="{F0C7735D-44CA-4E3A-8A46-CD863BC9F0A7}" srcOrd="0" destOrd="0" presId="urn:microsoft.com/office/officeart/2005/8/layout/radial1"/>
    <dgm:cxn modelId="{BC656AF0-A282-4C06-956C-BF5B5FDE1426}" type="presOf" srcId="{CEFFE854-0B7C-4FFA-9D33-58F0C81F049D}" destId="{E3AF4643-E509-40FC-BEF2-083E6CAFF4C1}" srcOrd="0" destOrd="0" presId="urn:microsoft.com/office/officeart/2005/8/layout/radial1"/>
    <dgm:cxn modelId="{F5FBB6F8-4A7A-4307-92CB-8E4EC53A4036}" type="presOf" srcId="{DC4B3A6E-02DB-41D2-9D38-BBA76CCF624D}" destId="{5F366E35-77F2-4AF0-8AF5-6C54A7CD8DE5}" srcOrd="1" destOrd="0" presId="urn:microsoft.com/office/officeart/2005/8/layout/radial1"/>
    <dgm:cxn modelId="{C7C6B013-8155-4844-966C-58100EC009F7}" type="presParOf" srcId="{971C85A8-2B51-493A-9D23-AC7FC7B93FF5}" destId="{4FA15006-D2B5-4484-B7AE-746D924F8933}" srcOrd="0" destOrd="0" presId="urn:microsoft.com/office/officeart/2005/8/layout/radial1"/>
    <dgm:cxn modelId="{2A747149-D83D-4500-A6A8-A18B784B6154}" type="presParOf" srcId="{971C85A8-2B51-493A-9D23-AC7FC7B93FF5}" destId="{3F83EA00-AD69-4A4A-AC7B-39D73363C7B2}" srcOrd="1" destOrd="0" presId="urn:microsoft.com/office/officeart/2005/8/layout/radial1"/>
    <dgm:cxn modelId="{FCF50259-1BB3-435C-B230-035F3B508D1C}" type="presParOf" srcId="{3F83EA00-AD69-4A4A-AC7B-39D73363C7B2}" destId="{34DB7A8C-D0E7-4CC9-8CEE-4D8F54674E9A}" srcOrd="0" destOrd="0" presId="urn:microsoft.com/office/officeart/2005/8/layout/radial1"/>
    <dgm:cxn modelId="{6F27B8B9-55A5-4037-84BE-1CBD95472A48}" type="presParOf" srcId="{971C85A8-2B51-493A-9D23-AC7FC7B93FF5}" destId="{F0C7735D-44CA-4E3A-8A46-CD863BC9F0A7}" srcOrd="2" destOrd="0" presId="urn:microsoft.com/office/officeart/2005/8/layout/radial1"/>
    <dgm:cxn modelId="{612F48C1-9D97-413A-BB77-4EC33181C466}" type="presParOf" srcId="{971C85A8-2B51-493A-9D23-AC7FC7B93FF5}" destId="{E3AF4643-E509-40FC-BEF2-083E6CAFF4C1}" srcOrd="3" destOrd="0" presId="urn:microsoft.com/office/officeart/2005/8/layout/radial1"/>
    <dgm:cxn modelId="{F7F9352A-96BA-4651-A45F-1079C2A4B949}" type="presParOf" srcId="{E3AF4643-E509-40FC-BEF2-083E6CAFF4C1}" destId="{9DEE2F98-EE0F-4BCF-8741-EB8E15525269}" srcOrd="0" destOrd="0" presId="urn:microsoft.com/office/officeart/2005/8/layout/radial1"/>
    <dgm:cxn modelId="{1A2A070A-70F9-47F8-9E86-0EF329629F8D}" type="presParOf" srcId="{971C85A8-2B51-493A-9D23-AC7FC7B93FF5}" destId="{9FE35A59-BD16-4D26-9A49-7D8E6E470594}" srcOrd="4" destOrd="0" presId="urn:microsoft.com/office/officeart/2005/8/layout/radial1"/>
    <dgm:cxn modelId="{291A325F-7B8A-449D-B0D6-948BAC0902B6}" type="presParOf" srcId="{971C85A8-2B51-493A-9D23-AC7FC7B93FF5}" destId="{2BB4BDFB-09D7-4561-BC91-DCFBEE19591F}" srcOrd="5" destOrd="0" presId="urn:microsoft.com/office/officeart/2005/8/layout/radial1"/>
    <dgm:cxn modelId="{F9941ECA-2D69-4CFE-B8FF-09BFFDAC9402}" type="presParOf" srcId="{2BB4BDFB-09D7-4561-BC91-DCFBEE19591F}" destId="{5F366E35-77F2-4AF0-8AF5-6C54A7CD8DE5}" srcOrd="0" destOrd="0" presId="urn:microsoft.com/office/officeart/2005/8/layout/radial1"/>
    <dgm:cxn modelId="{C843D44A-A514-4825-B6E4-96B707F7DF11}" type="presParOf" srcId="{971C85A8-2B51-493A-9D23-AC7FC7B93FF5}" destId="{9582B128-7DD7-4088-BA40-293A6ADBB0FD}" srcOrd="6" destOrd="0" presId="urn:microsoft.com/office/officeart/2005/8/layout/radial1"/>
    <dgm:cxn modelId="{2C510892-F40C-4124-BE3D-08F598AEABCE}" type="presParOf" srcId="{971C85A8-2B51-493A-9D23-AC7FC7B93FF5}" destId="{61CA0EE7-E638-484B-AC69-9ABD03263960}" srcOrd="7" destOrd="0" presId="urn:microsoft.com/office/officeart/2005/8/layout/radial1"/>
    <dgm:cxn modelId="{889353C4-A76F-46C1-A394-43B5416AC1A3}" type="presParOf" srcId="{61CA0EE7-E638-484B-AC69-9ABD03263960}" destId="{E84C7EB3-55EB-4BA5-BB18-E1AB00AC4C73}" srcOrd="0" destOrd="0" presId="urn:microsoft.com/office/officeart/2005/8/layout/radial1"/>
    <dgm:cxn modelId="{5E839EF7-63E9-4CA8-926C-3E9D6C641CF3}" type="presParOf" srcId="{971C85A8-2B51-493A-9D23-AC7FC7B93FF5}" destId="{48DF4A37-69BC-41DE-989B-1A9F2C5CC11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15006-D2B5-4484-B7AE-746D924F8933}">
      <dsp:nvSpPr>
        <dsp:cNvPr id="0" name=""/>
        <dsp:cNvSpPr/>
      </dsp:nvSpPr>
      <dsp:spPr>
        <a:xfrm>
          <a:off x="2591720" y="2061996"/>
          <a:ext cx="1582452" cy="15824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EJES  PROYECTOS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2823465" y="2293741"/>
        <a:ext cx="1118962" cy="1118962"/>
      </dsp:txXfrm>
    </dsp:sp>
    <dsp:sp modelId="{3F83EA00-AD69-4A4A-AC7B-39D73363C7B2}">
      <dsp:nvSpPr>
        <dsp:cNvPr id="0" name=""/>
        <dsp:cNvSpPr/>
      </dsp:nvSpPr>
      <dsp:spPr>
        <a:xfrm rot="16200000">
          <a:off x="3144581" y="1802581"/>
          <a:ext cx="476729" cy="42099"/>
        </a:xfrm>
        <a:custGeom>
          <a:avLst/>
          <a:gdLst/>
          <a:ahLst/>
          <a:cxnLst/>
          <a:rect l="0" t="0" r="0" b="0"/>
          <a:pathLst>
            <a:path>
              <a:moveTo>
                <a:pt x="0" y="21049"/>
              </a:moveTo>
              <a:lnTo>
                <a:pt x="476729" y="2104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3371028" y="1811713"/>
        <a:ext cx="23836" cy="23836"/>
      </dsp:txXfrm>
    </dsp:sp>
    <dsp:sp modelId="{F0C7735D-44CA-4E3A-8A46-CD863BC9F0A7}">
      <dsp:nvSpPr>
        <dsp:cNvPr id="0" name=""/>
        <dsp:cNvSpPr/>
      </dsp:nvSpPr>
      <dsp:spPr>
        <a:xfrm>
          <a:off x="2591720" y="2814"/>
          <a:ext cx="1582452" cy="158245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tx1"/>
              </a:solidFill>
            </a:rPr>
            <a:t>ATENCIÓN</a:t>
          </a:r>
          <a:endParaRPr lang="es-EC" sz="1300" b="1" kern="1200" dirty="0">
            <a:solidFill>
              <a:schemeClr val="tx1"/>
            </a:solidFill>
          </a:endParaRPr>
        </a:p>
      </dsp:txBody>
      <dsp:txXfrm>
        <a:off x="2823465" y="234559"/>
        <a:ext cx="1118962" cy="1118962"/>
      </dsp:txXfrm>
    </dsp:sp>
    <dsp:sp modelId="{E3AF4643-E509-40FC-BEF2-083E6CAFF4C1}">
      <dsp:nvSpPr>
        <dsp:cNvPr id="0" name=""/>
        <dsp:cNvSpPr/>
      </dsp:nvSpPr>
      <dsp:spPr>
        <a:xfrm>
          <a:off x="4174172" y="2832173"/>
          <a:ext cx="476729" cy="42099"/>
        </a:xfrm>
        <a:custGeom>
          <a:avLst/>
          <a:gdLst/>
          <a:ahLst/>
          <a:cxnLst/>
          <a:rect l="0" t="0" r="0" b="0"/>
          <a:pathLst>
            <a:path>
              <a:moveTo>
                <a:pt x="0" y="21049"/>
              </a:moveTo>
              <a:lnTo>
                <a:pt x="476729" y="2104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4400619" y="2841304"/>
        <a:ext cx="23836" cy="23836"/>
      </dsp:txXfrm>
    </dsp:sp>
    <dsp:sp modelId="{9FE35A59-BD16-4D26-9A49-7D8E6E470594}">
      <dsp:nvSpPr>
        <dsp:cNvPr id="0" name=""/>
        <dsp:cNvSpPr/>
      </dsp:nvSpPr>
      <dsp:spPr>
        <a:xfrm>
          <a:off x="4650902" y="2061996"/>
          <a:ext cx="1582452" cy="1582452"/>
        </a:xfrm>
        <a:prstGeom prst="ellipse">
          <a:avLst/>
        </a:prstGeom>
        <a:solidFill>
          <a:schemeClr val="accent5">
            <a:hueOff val="785595"/>
            <a:satOff val="-3757"/>
            <a:lumOff val="4118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tx1"/>
              </a:solidFill>
            </a:rPr>
            <a:t>PREVENCIÓN</a:t>
          </a:r>
          <a:endParaRPr lang="es-EC" sz="1300" b="1" kern="1200" dirty="0">
            <a:solidFill>
              <a:schemeClr val="tx1"/>
            </a:solidFill>
          </a:endParaRPr>
        </a:p>
      </dsp:txBody>
      <dsp:txXfrm>
        <a:off x="4882647" y="2293741"/>
        <a:ext cx="1118962" cy="1118962"/>
      </dsp:txXfrm>
    </dsp:sp>
    <dsp:sp modelId="{2BB4BDFB-09D7-4561-BC91-DCFBEE19591F}">
      <dsp:nvSpPr>
        <dsp:cNvPr id="0" name=""/>
        <dsp:cNvSpPr/>
      </dsp:nvSpPr>
      <dsp:spPr>
        <a:xfrm rot="5400000">
          <a:off x="3144581" y="3861764"/>
          <a:ext cx="476729" cy="42099"/>
        </a:xfrm>
        <a:custGeom>
          <a:avLst/>
          <a:gdLst/>
          <a:ahLst/>
          <a:cxnLst/>
          <a:rect l="0" t="0" r="0" b="0"/>
          <a:pathLst>
            <a:path>
              <a:moveTo>
                <a:pt x="0" y="21049"/>
              </a:moveTo>
              <a:lnTo>
                <a:pt x="476729" y="2104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3371028" y="3870895"/>
        <a:ext cx="23836" cy="23836"/>
      </dsp:txXfrm>
    </dsp:sp>
    <dsp:sp modelId="{9582B128-7DD7-4088-BA40-293A6ADBB0FD}">
      <dsp:nvSpPr>
        <dsp:cNvPr id="0" name=""/>
        <dsp:cNvSpPr/>
      </dsp:nvSpPr>
      <dsp:spPr>
        <a:xfrm>
          <a:off x="2591720" y="4121179"/>
          <a:ext cx="1582452" cy="1582452"/>
        </a:xfrm>
        <a:prstGeom prst="ellipse">
          <a:avLst/>
        </a:prstGeom>
        <a:solidFill>
          <a:schemeClr val="accent5">
            <a:hueOff val="1571189"/>
            <a:satOff val="-7513"/>
            <a:lumOff val="8235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tx1"/>
              </a:solidFill>
            </a:rPr>
            <a:t>INVESTIGACIÓN</a:t>
          </a:r>
          <a:r>
            <a:rPr lang="es-ES" sz="1300" kern="1200" dirty="0">
              <a:solidFill>
                <a:schemeClr val="tx1"/>
              </a:solidFill>
            </a:rPr>
            <a:t> </a:t>
          </a:r>
          <a:endParaRPr lang="es-EC" sz="1300" kern="1200" dirty="0">
            <a:solidFill>
              <a:schemeClr val="tx1"/>
            </a:solidFill>
          </a:endParaRPr>
        </a:p>
      </dsp:txBody>
      <dsp:txXfrm>
        <a:off x="2823465" y="4352924"/>
        <a:ext cx="1118962" cy="1118962"/>
      </dsp:txXfrm>
    </dsp:sp>
    <dsp:sp modelId="{61CA0EE7-E638-484B-AC69-9ABD03263960}">
      <dsp:nvSpPr>
        <dsp:cNvPr id="0" name=""/>
        <dsp:cNvSpPr/>
      </dsp:nvSpPr>
      <dsp:spPr>
        <a:xfrm rot="10800000">
          <a:off x="2114990" y="2832173"/>
          <a:ext cx="476729" cy="42099"/>
        </a:xfrm>
        <a:custGeom>
          <a:avLst/>
          <a:gdLst/>
          <a:ahLst/>
          <a:cxnLst/>
          <a:rect l="0" t="0" r="0" b="0"/>
          <a:pathLst>
            <a:path>
              <a:moveTo>
                <a:pt x="0" y="21049"/>
              </a:moveTo>
              <a:lnTo>
                <a:pt x="476729" y="2104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 rot="10800000">
        <a:off x="2341437" y="2841304"/>
        <a:ext cx="23836" cy="23836"/>
      </dsp:txXfrm>
    </dsp:sp>
    <dsp:sp modelId="{48DF4A37-69BC-41DE-989B-1A9F2C5CC118}">
      <dsp:nvSpPr>
        <dsp:cNvPr id="0" name=""/>
        <dsp:cNvSpPr/>
      </dsp:nvSpPr>
      <dsp:spPr>
        <a:xfrm>
          <a:off x="532537" y="2061996"/>
          <a:ext cx="1582452" cy="1582452"/>
        </a:xfrm>
        <a:prstGeom prst="ellipse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tx1"/>
              </a:solidFill>
            </a:rPr>
            <a:t>PROMOCIÓN</a:t>
          </a:r>
          <a:endParaRPr lang="es-EC" sz="1300" b="1" kern="1200" dirty="0">
            <a:solidFill>
              <a:schemeClr val="tx1"/>
            </a:solidFill>
          </a:endParaRPr>
        </a:p>
      </dsp:txBody>
      <dsp:txXfrm>
        <a:off x="764282" y="2293741"/>
        <a:ext cx="1118962" cy="1118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F2A42-829C-49A5-9DE6-9473CD1395DE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8A81D-478A-409F-BC56-7878D64F6D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5563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EBF56-E725-43B0-B63C-CA576DC6EDA5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8CF1-C8CF-4406-A9B6-AB86E9794C9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077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34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18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7554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592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87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548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206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795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31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872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369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CFECD4-A03E-4274-AED3-FB443897A2E2}" type="datetimeFigureOut">
              <a:rPr lang="es-EC" smtClean="0"/>
              <a:t>10/6/2025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15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8955" y="3255002"/>
            <a:ext cx="8194089" cy="2450237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latin typeface="Century Gothic" panose="020B0502020202020204" pitchFamily="34" charset="0"/>
              </a:rPr>
              <a:t>PROYECTOS EJECUTADOS CON RECURSOS DEL PRESUPUESTO PARTICIPATIVO MUNICIPAL 2024 </a:t>
            </a:r>
            <a:endParaRPr lang="es-EC" sz="4000" b="1" dirty="0"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0EEEB6-0FD5-48B8-A8B1-90E96A4DC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35" y="1152761"/>
            <a:ext cx="9131129" cy="2022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009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585788"/>
            <a:ext cx="5459413" cy="414337"/>
          </a:xfrm>
        </p:spPr>
        <p:txBody>
          <a:bodyPr>
            <a:noAutofit/>
          </a:bodyPr>
          <a:lstStyle/>
          <a:p>
            <a:pPr algn="ctr"/>
            <a:r>
              <a:rPr lang="es-EC" sz="2400" b="1" dirty="0">
                <a:latin typeface="Century Gothic" panose="020B0502020202020204" pitchFamily="34" charset="0"/>
              </a:rPr>
              <a:t>ADQUISICIÓN DEL PREDIO CASA MANUEL PUMA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A01E93-E98A-47F4-AF9A-CA99F982A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F09B8716-E2A3-4E9F-BE2C-BD04F0427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834056"/>
              </p:ext>
            </p:extLst>
          </p:nvPr>
        </p:nvGraphicFramePr>
        <p:xfrm>
          <a:off x="426614" y="1322324"/>
          <a:ext cx="6583786" cy="4195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02">
                  <a:extLst>
                    <a:ext uri="{9D8B030D-6E8A-4147-A177-3AD203B41FA5}">
                      <a16:colId xmlns:a16="http://schemas.microsoft.com/office/drawing/2014/main" val="3459330186"/>
                    </a:ext>
                  </a:extLst>
                </a:gridCol>
                <a:gridCol w="4631184">
                  <a:extLst>
                    <a:ext uri="{9D8B030D-6E8A-4147-A177-3AD203B41FA5}">
                      <a16:colId xmlns:a16="http://schemas.microsoft.com/office/drawing/2014/main" val="2440594731"/>
                    </a:ext>
                  </a:extLst>
                </a:gridCol>
              </a:tblGrid>
              <a:tr h="1666203">
                <a:tc>
                  <a:txBody>
                    <a:bodyPr/>
                    <a:lstStyle/>
                    <a:p>
                      <a:pPr algn="l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ADQUISICIÓN DEL 24,4 % DE DERECHOS Y ACCIONES DEL PREDIO, EN EL QUE ESTA EMPLAZADO LA CASA COMUNAL “ Manuel Puma”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887715"/>
                  </a:ext>
                </a:extLst>
              </a:tr>
              <a:tr h="715841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UBICACIÓN: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>
                          <a:latin typeface="Century Gothic" panose="020B0502020202020204" pitchFamily="34" charset="0"/>
                        </a:rPr>
                        <a:t>MAYANCELA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0956099"/>
                  </a:ext>
                </a:extLst>
              </a:tr>
              <a:tr h="899325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AVALUO TOTAL DEL PREDIO      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$ 53.941,63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641898"/>
                  </a:ext>
                </a:extLst>
              </a:tr>
              <a:tr h="899325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AVALUO CORRESPONDIENTE DEL 24%     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$ 13.161,76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640435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DE0FD3A4-DE96-4EB7-BDC4-3E3A287D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035" y="1947712"/>
            <a:ext cx="4158072" cy="35703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51D894E-02F9-49FF-A383-BD6CBFF5E888}"/>
              </a:ext>
            </a:extLst>
          </p:cNvPr>
          <p:cNvSpPr txBox="1"/>
          <p:nvPr/>
        </p:nvSpPr>
        <p:spPr>
          <a:xfrm>
            <a:off x="8382902" y="1322324"/>
            <a:ext cx="2232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UBICACIÓN</a:t>
            </a:r>
            <a:endParaRPr lang="en-US" sz="2800" b="1" spc="-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184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C6FAE4-41C3-4052-A145-324DA2127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04EB357-A596-4932-BA8E-FC407A26B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83" y="999594"/>
            <a:ext cx="3500872" cy="52545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161B9AB-CE99-4A79-AEED-68FF48EE0655}"/>
              </a:ext>
            </a:extLst>
          </p:cNvPr>
          <p:cNvSpPr txBox="1"/>
          <p:nvPr/>
        </p:nvSpPr>
        <p:spPr>
          <a:xfrm>
            <a:off x="977550" y="603826"/>
            <a:ext cx="3372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LEVANTAMIENTO PLANIMÉTRICO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B589B5-3877-4467-9E88-019864179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188" y="1880315"/>
            <a:ext cx="3269659" cy="34872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C82B39F-CECB-42CD-881D-4229BBFFA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413" y="1022976"/>
            <a:ext cx="3962315" cy="482313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35707B0-6CBE-48DE-93DD-44C6497EE2D1}"/>
              </a:ext>
            </a:extLst>
          </p:cNvPr>
          <p:cNvSpPr txBox="1"/>
          <p:nvPr/>
        </p:nvSpPr>
        <p:spPr>
          <a:xfrm>
            <a:off x="4596721" y="1321135"/>
            <a:ext cx="3372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ESCRITURA PORCENTAJES</a:t>
            </a:r>
          </a:p>
        </p:txBody>
      </p:sp>
    </p:spTree>
    <p:extLst>
      <p:ext uri="{BB962C8B-B14F-4D97-AF65-F5344CB8AC3E}">
        <p14:creationId xmlns:p14="http://schemas.microsoft.com/office/powerpoint/2010/main" val="1605133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71193" y="270246"/>
            <a:ext cx="5459413" cy="1000125"/>
          </a:xfrm>
        </p:spPr>
        <p:txBody>
          <a:bodyPr>
            <a:noAutofit/>
          </a:bodyPr>
          <a:lstStyle/>
          <a:p>
            <a:pPr algn="ctr"/>
            <a:r>
              <a:rPr lang="es-EC" sz="2400" b="1" dirty="0">
                <a:latin typeface="Century Gothic" panose="020B0502020202020204" pitchFamily="34" charset="0"/>
              </a:rPr>
              <a:t> ESTUDIOS PREVIOS A LA CONSTRUCCIÓN DE OBRAS DE EQUIPAMIENTO COMUNITARIO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A01E93-E98A-47F4-AF9A-CA99F982A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F09B8716-E2A3-4E9F-BE2C-BD04F0427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27388"/>
              </p:ext>
            </p:extLst>
          </p:nvPr>
        </p:nvGraphicFramePr>
        <p:xfrm>
          <a:off x="426613" y="1322324"/>
          <a:ext cx="6862829" cy="418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359">
                  <a:extLst>
                    <a:ext uri="{9D8B030D-6E8A-4147-A177-3AD203B41FA5}">
                      <a16:colId xmlns:a16="http://schemas.microsoft.com/office/drawing/2014/main" val="3459330186"/>
                    </a:ext>
                  </a:extLst>
                </a:gridCol>
                <a:gridCol w="4827470">
                  <a:extLst>
                    <a:ext uri="{9D8B030D-6E8A-4147-A177-3AD203B41FA5}">
                      <a16:colId xmlns:a16="http://schemas.microsoft.com/office/drawing/2014/main" val="2440594731"/>
                    </a:ext>
                  </a:extLst>
                </a:gridCol>
              </a:tblGrid>
              <a:tr h="1666203">
                <a:tc>
                  <a:txBody>
                    <a:bodyPr/>
                    <a:lstStyle/>
                    <a:p>
                      <a:pPr algn="l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800" b="1" dirty="0">
                          <a:latin typeface="Century Gothic" panose="020B0502020202020204" pitchFamily="34" charset="0"/>
                        </a:rPr>
                        <a:t>Consultorías de Re funcionalización de: Casa Parroquial ( Patio de maquinarias)</a:t>
                      </a:r>
                    </a:p>
                    <a:p>
                      <a:r>
                        <a:rPr lang="es-EC" sz="1800" b="1" dirty="0">
                          <a:latin typeface="Century Gothic" panose="020B0502020202020204" pitchFamily="34" charset="0"/>
                        </a:rPr>
                        <a:t>Casa Comunal de las Playas del Carmen </a:t>
                      </a:r>
                    </a:p>
                    <a:p>
                      <a:r>
                        <a:rPr lang="es-EC" sz="1800" b="1" dirty="0">
                          <a:latin typeface="Century Gothic" panose="020B0502020202020204" pitchFamily="34" charset="0"/>
                        </a:rPr>
                        <a:t>Casa Manuel Puma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887715"/>
                  </a:ext>
                </a:extLst>
              </a:tr>
              <a:tr h="715841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UBICACIÓN: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>
                          <a:latin typeface="Century Gothic" panose="020B0502020202020204" pitchFamily="34" charset="0"/>
                        </a:rPr>
                        <a:t>Centro Parroquial, Playas del Carmen y </a:t>
                      </a:r>
                      <a:r>
                        <a:rPr lang="es-EC" dirty="0" err="1">
                          <a:latin typeface="Century Gothic" panose="020B0502020202020204" pitchFamily="34" charset="0"/>
                        </a:rPr>
                        <a:t>Mayancela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0956099"/>
                  </a:ext>
                </a:extLst>
              </a:tr>
              <a:tr h="899325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INVERSION: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$21.000 USD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641898"/>
                  </a:ext>
                </a:extLst>
              </a:tr>
              <a:tr h="899325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TOTAL: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$ 21.000  USD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640435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DE0FD3A4-DE96-4EB7-BDC4-3E3A287D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767" y="2733577"/>
            <a:ext cx="1712757" cy="14706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51D894E-02F9-49FF-A383-BD6CBFF5E888}"/>
              </a:ext>
            </a:extLst>
          </p:cNvPr>
          <p:cNvSpPr txBox="1"/>
          <p:nvPr/>
        </p:nvSpPr>
        <p:spPr>
          <a:xfrm>
            <a:off x="7623180" y="895483"/>
            <a:ext cx="22323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UBICACIÓN</a:t>
            </a:r>
            <a:endParaRPr lang="en-US" sz="2000" b="1" spc="-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B835538-9D9B-4399-82A7-538B3D145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532" y="1270371"/>
            <a:ext cx="1829635" cy="14632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976B14-B057-41B0-AA57-80F818EA0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187" y="4204257"/>
            <a:ext cx="1938068" cy="147068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2F6C21D-7B61-42B6-8217-C5EE745D3FA4}"/>
              </a:ext>
            </a:extLst>
          </p:cNvPr>
          <p:cNvSpPr txBox="1"/>
          <p:nvPr/>
        </p:nvSpPr>
        <p:spPr>
          <a:xfrm>
            <a:off x="9654167" y="1879515"/>
            <a:ext cx="22323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CENTRO</a:t>
            </a:r>
            <a:r>
              <a:rPr lang="en-US" sz="20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14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PARROQUIAL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144376F-72FD-435B-9D30-C30696256D72}"/>
              </a:ext>
            </a:extLst>
          </p:cNvPr>
          <p:cNvSpPr txBox="1"/>
          <p:nvPr/>
        </p:nvSpPr>
        <p:spPr>
          <a:xfrm>
            <a:off x="10649218" y="3068807"/>
            <a:ext cx="1289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MAYANCELA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9F7DAEC-B765-4969-B894-A27BEDE25044}"/>
              </a:ext>
            </a:extLst>
          </p:cNvPr>
          <p:cNvSpPr txBox="1"/>
          <p:nvPr/>
        </p:nvSpPr>
        <p:spPr>
          <a:xfrm>
            <a:off x="8324514" y="4677987"/>
            <a:ext cx="1289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PLAYAS DEL CARMEN</a:t>
            </a:r>
          </a:p>
        </p:txBody>
      </p:sp>
    </p:spTree>
    <p:extLst>
      <p:ext uri="{BB962C8B-B14F-4D97-AF65-F5344CB8AC3E}">
        <p14:creationId xmlns:p14="http://schemas.microsoft.com/office/powerpoint/2010/main" val="2626007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4AAEBB-44E4-4DF8-8820-DDCADF728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50" y="592666"/>
            <a:ext cx="8172356" cy="56726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5D35858-30A1-4E4A-8BE3-0208CFDD5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9" y="349268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579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3E2B5F-7B4B-4CF0-83CD-75B4F68E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30" y="0"/>
            <a:ext cx="8811225" cy="61411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AA6FCF-4C48-4C11-89C0-CAD8C2F63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878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D8D631-E8EC-4E9F-B08E-7FF3EFEA1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92" y="237067"/>
            <a:ext cx="8799326" cy="61298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A6C62B-5412-4043-AE07-245671AAD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013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3228AB-EAE4-4CF7-A0AF-DC283504D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33" y="180622"/>
            <a:ext cx="8825747" cy="61228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474604B-BBED-4DF9-9E8E-A00C4DF84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099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9238C7-915F-49E9-935B-7D8EC80A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14" y="203200"/>
            <a:ext cx="8761794" cy="60734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17F527-EE24-4E34-A599-B7B510990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963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2F09E9-9280-492F-8FAF-7AAD4B09B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49" y="0"/>
            <a:ext cx="8680945" cy="60734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F4746D-AD15-47C3-8A99-148FCEF5A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585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FA1B08-5448-4E65-BDF1-80CE1EFAC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528" y="167833"/>
            <a:ext cx="8780272" cy="61200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924E7A-A069-44F9-8A6C-88C8AA237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710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chivo de Proyectos | Fundación Promoción Social">
            <a:extLst>
              <a:ext uri="{FF2B5EF4-FFF2-40B4-BE49-F238E27FC236}">
                <a16:creationId xmlns:a16="http://schemas.microsoft.com/office/drawing/2014/main" id="{A7B456E6-11C6-4208-BF5F-E1C3E7276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43" y="213389"/>
            <a:ext cx="5687257" cy="5687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A6EC725-5BA6-431F-BD41-310104629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49813"/>
            <a:ext cx="12925887" cy="1655762"/>
          </a:xfrm>
        </p:spPr>
        <p:txBody>
          <a:bodyPr>
            <a:normAutofit/>
          </a:bodyPr>
          <a:lstStyle/>
          <a:p>
            <a:r>
              <a:rPr lang="es-ES" sz="3200" b="1" i="1" dirty="0">
                <a:latin typeface="Century Gothic" panose="020B0502020202020204" pitchFamily="34" charset="0"/>
              </a:rPr>
              <a:t>COMISIÓN SOCIO-CULTURAL  MsC. David Bermeo B</a:t>
            </a:r>
            <a:r>
              <a:rPr lang="es-ES" sz="3200" i="1" dirty="0">
                <a:latin typeface="Century Gothic" panose="020B0502020202020204" pitchFamily="34" charset="0"/>
              </a:rPr>
              <a:t>. </a:t>
            </a:r>
            <a:endParaRPr lang="es-EC" sz="32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07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264749-D81F-419A-8BB3-582BA6397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92" y="0"/>
            <a:ext cx="8981421" cy="62653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24AFE44-1ACD-4985-BC29-2A2FBAAB1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073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74C22A-67A8-42E3-B1B5-C37F56F5F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0"/>
            <a:ext cx="9045034" cy="63104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78BC9F-8828-401D-B74B-9E584B1E2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55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7CF839-7669-4FD6-AE6E-4365D2096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5" y="65516"/>
            <a:ext cx="8911775" cy="621674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E30702B-4CB6-4407-8411-68B7384CB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75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892683-AC87-4025-BEF5-0726D0DB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528" y="0"/>
            <a:ext cx="9037252" cy="6299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45BF6AD-FD08-4C91-9B7C-E7309AAB5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249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6C27CA-888E-4D03-AD02-1055152AC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FE57F7-62FB-4DE7-9C20-4AB680C92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1" y="586954"/>
            <a:ext cx="8223296" cy="56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1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B36434-BDE9-408C-B5B1-D4967E1F9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44" y="869243"/>
            <a:ext cx="7104714" cy="49388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CAC8D62-4056-4CEE-B348-EE68C6B4E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145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A868B5-31ED-47B9-95DD-0A51EA51F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62" y="169333"/>
            <a:ext cx="8781832" cy="61072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EF5991-1681-4993-8D32-7372367F8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743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71193" y="270246"/>
            <a:ext cx="5459413" cy="1000125"/>
          </a:xfrm>
        </p:spPr>
        <p:txBody>
          <a:bodyPr>
            <a:noAutofit/>
          </a:bodyPr>
          <a:lstStyle/>
          <a:p>
            <a:pPr algn="ctr"/>
            <a:r>
              <a:rPr lang="es-EC" sz="2400" b="1" dirty="0">
                <a:latin typeface="Century Gothic" panose="020B0502020202020204" pitchFamily="34" charset="0"/>
              </a:rPr>
              <a:t>PROYECTO DE SEGURIDAD PARROQUIAL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A01E93-E98A-47F4-AF9A-CA99F982A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F09B8716-E2A3-4E9F-BE2C-BD04F0427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108672"/>
              </p:ext>
            </p:extLst>
          </p:nvPr>
        </p:nvGraphicFramePr>
        <p:xfrm>
          <a:off x="426613" y="1322324"/>
          <a:ext cx="6862829" cy="418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359">
                  <a:extLst>
                    <a:ext uri="{9D8B030D-6E8A-4147-A177-3AD203B41FA5}">
                      <a16:colId xmlns:a16="http://schemas.microsoft.com/office/drawing/2014/main" val="3459330186"/>
                    </a:ext>
                  </a:extLst>
                </a:gridCol>
                <a:gridCol w="4827470">
                  <a:extLst>
                    <a:ext uri="{9D8B030D-6E8A-4147-A177-3AD203B41FA5}">
                      <a16:colId xmlns:a16="http://schemas.microsoft.com/office/drawing/2014/main" val="2440594731"/>
                    </a:ext>
                  </a:extLst>
                </a:gridCol>
              </a:tblGrid>
              <a:tr h="1666203">
                <a:tc>
                  <a:txBody>
                    <a:bodyPr/>
                    <a:lstStyle/>
                    <a:p>
                      <a:pPr algn="l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800" b="1" dirty="0">
                          <a:latin typeface="Century Gothic" panose="020B0502020202020204" pitchFamily="34" charset="0"/>
                        </a:rPr>
                        <a:t>Implementación de 54 luminarias y un poste, a nivel Parroquial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887715"/>
                  </a:ext>
                </a:extLst>
              </a:tr>
              <a:tr h="715841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UBICACIÓN: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dirty="0">
                          <a:latin typeface="Century Gothic" panose="020B0502020202020204" pitchFamily="34" charset="0"/>
                        </a:rPr>
                        <a:t>Varias comunidades de la Parroquia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0956099"/>
                  </a:ext>
                </a:extLst>
              </a:tr>
              <a:tr h="899325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INVERSION: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$23083,81USD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641898"/>
                  </a:ext>
                </a:extLst>
              </a:tr>
              <a:tr h="899325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APORTE COMINITARIO: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$ 2308,38  USD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64043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51D894E-02F9-49FF-A383-BD6CBFF5E888}"/>
              </a:ext>
            </a:extLst>
          </p:cNvPr>
          <p:cNvSpPr txBox="1"/>
          <p:nvPr/>
        </p:nvSpPr>
        <p:spPr>
          <a:xfrm>
            <a:off x="8943980" y="1520720"/>
            <a:ext cx="22323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UBICACIÓN</a:t>
            </a:r>
            <a:endParaRPr lang="en-US" sz="2000" b="1" spc="-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541DCBB-2473-4BD5-9EDB-31AD29DA8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227" y="1920830"/>
            <a:ext cx="3490582" cy="36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27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53007A-C272-457B-81FF-F8C19AE4E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3ADD79-B34D-4FCD-8880-B23B522F9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78" y="270246"/>
            <a:ext cx="3386217" cy="60169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80A2C84-67E2-4C1E-AD8D-07A85576AAD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905" y="1356740"/>
            <a:ext cx="6659974" cy="472301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EE5EDE-E04A-4252-AD4C-D70E821E4859}"/>
              </a:ext>
            </a:extLst>
          </p:cNvPr>
          <p:cNvSpPr txBox="1"/>
          <p:nvPr/>
        </p:nvSpPr>
        <p:spPr>
          <a:xfrm>
            <a:off x="4445882" y="965041"/>
            <a:ext cx="2846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UBICACIÓN DE LUMINARIAS</a:t>
            </a:r>
            <a:endParaRPr lang="en-US" sz="1600" b="1" spc="-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8562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91A4A4-6FBB-4C8B-9AFE-4BADF9572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4113745-586C-4274-9913-9AE2BD1F2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46" y="615413"/>
            <a:ext cx="3278471" cy="54751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26D1F2-8155-4BD6-A32B-E3CE0061E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335" y="1007284"/>
            <a:ext cx="4003669" cy="50832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97D405D-9656-4840-9F4D-B5504F94A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514" y="2236890"/>
            <a:ext cx="4228640" cy="36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3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rchivo de Proyectos | Fundación Promoción Social">
            <a:extLst>
              <a:ext uri="{FF2B5EF4-FFF2-40B4-BE49-F238E27FC236}">
                <a16:creationId xmlns:a16="http://schemas.microsoft.com/office/drawing/2014/main" id="{27DA3706-DCA4-4C30-9D13-B478BF35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71" y="905846"/>
            <a:ext cx="5687257" cy="5687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417AFDB-24D6-42E3-A2F4-1487509FF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151827"/>
              </p:ext>
            </p:extLst>
          </p:nvPr>
        </p:nvGraphicFramePr>
        <p:xfrm>
          <a:off x="2863974" y="176282"/>
          <a:ext cx="6765893" cy="570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9128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0" y="1430338"/>
            <a:ext cx="8493125" cy="919162"/>
          </a:xfrm>
        </p:spPr>
        <p:txBody>
          <a:bodyPr>
            <a:normAutofit fontScale="92500"/>
          </a:bodyPr>
          <a:lstStyle/>
          <a:p>
            <a:pPr algn="ctr"/>
            <a:r>
              <a:rPr lang="es-ES" sz="5800" b="1" dirty="0">
                <a:latin typeface="Century Gothic" panose="020B0502020202020204" pitchFamily="34" charset="0"/>
              </a:rPr>
              <a:t>REDES Y CONECTIVIDAD</a:t>
            </a:r>
          </a:p>
          <a:p>
            <a:endParaRPr lang="es-ES" dirty="0">
              <a:latin typeface="Century Gothic" panose="020B0502020202020204" pitchFamily="34" charset="0"/>
            </a:endParaRPr>
          </a:p>
          <a:p>
            <a:endParaRPr lang="es-EC" dirty="0"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17079C7-CD8C-4DB6-A38E-0417CE758BDD}"/>
              </a:ext>
            </a:extLst>
          </p:cNvPr>
          <p:cNvSpPr txBox="1"/>
          <p:nvPr/>
        </p:nvSpPr>
        <p:spPr>
          <a:xfrm>
            <a:off x="3048000" y="316739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ING. ADRIAN MOSCOSO TELLO</a:t>
            </a:r>
            <a:endParaRPr lang="en-US" sz="2800" b="1" spc="-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5954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585788"/>
            <a:ext cx="5459413" cy="414337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atin typeface="Century Gothic" panose="020B0502020202020204" pitchFamily="34" charset="0"/>
              </a:rPr>
              <a:t>CONSULTORIAS VIALES</a:t>
            </a:r>
            <a:endParaRPr lang="es-EC" sz="2400" b="1" dirty="0"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A01E93-E98A-47F4-AF9A-CA99F982A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7" y="270246"/>
            <a:ext cx="3292961" cy="7293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F09B8716-E2A3-4E9F-BE2C-BD04F0427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911226"/>
              </p:ext>
            </p:extLst>
          </p:nvPr>
        </p:nvGraphicFramePr>
        <p:xfrm>
          <a:off x="426614" y="1322324"/>
          <a:ext cx="6583786" cy="4737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118">
                  <a:extLst>
                    <a:ext uri="{9D8B030D-6E8A-4147-A177-3AD203B41FA5}">
                      <a16:colId xmlns:a16="http://schemas.microsoft.com/office/drawing/2014/main" val="3459330186"/>
                    </a:ext>
                  </a:extLst>
                </a:gridCol>
                <a:gridCol w="4891668">
                  <a:extLst>
                    <a:ext uri="{9D8B030D-6E8A-4147-A177-3AD203B41FA5}">
                      <a16:colId xmlns:a16="http://schemas.microsoft.com/office/drawing/2014/main" val="2440594731"/>
                    </a:ext>
                  </a:extLst>
                </a:gridCol>
              </a:tblGrid>
              <a:tr h="1618169">
                <a:tc>
                  <a:txBody>
                    <a:bodyPr/>
                    <a:lstStyle/>
                    <a:p>
                      <a:pPr algn="l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ESTUDIOS DE DISEÑOS PARA LOS TRAMOS VIALES A NIVEL DE ASFALTO DE LOS SECTORES: 5 ESQUINAS, EL SALADO, CALLE ISAAC CHICO, EL SALADO A PTAP, CÉSAR ANDRADE CORDERO, CORAZÓN DE JESÚS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887715"/>
                  </a:ext>
                </a:extLst>
              </a:tr>
              <a:tr h="2116980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UBICACIÓN: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5 ESQUINAS </a:t>
                      </a:r>
                    </a:p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EL SALADO</a:t>
                      </a:r>
                    </a:p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CALLE ISAAC CHICO</a:t>
                      </a:r>
                    </a:p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EL SALADO A PTAP</a:t>
                      </a:r>
                    </a:p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CÉSAR ANDRADE CORDERO</a:t>
                      </a:r>
                    </a:p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CORAZÓN DE JESÚS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0956099"/>
                  </a:ext>
                </a:extLst>
              </a:tr>
              <a:tr h="1002048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PRESUPUESTO: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$ 27.180,00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641898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757B186-842C-42BF-BACC-7D389F63A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958272"/>
            <a:ext cx="4754986" cy="31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73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446088"/>
            <a:ext cx="8350250" cy="73025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latin typeface="Century Gothic" panose="020B0502020202020204" pitchFamily="34" charset="0"/>
              </a:rPr>
              <a:t>REHABILITACIÓN ASFÁLTICA DE LAS CALLES DEL CENTRO PARROQUIAL DE SININCAY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A01E93-E98A-47F4-AF9A-CA99F982A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96" y="794652"/>
            <a:ext cx="3292961" cy="7293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F09B8716-E2A3-4E9F-BE2C-BD04F0427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891366"/>
              </p:ext>
            </p:extLst>
          </p:nvPr>
        </p:nvGraphicFramePr>
        <p:xfrm>
          <a:off x="407752" y="2313233"/>
          <a:ext cx="7086741" cy="3653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986">
                  <a:extLst>
                    <a:ext uri="{9D8B030D-6E8A-4147-A177-3AD203B41FA5}">
                      <a16:colId xmlns:a16="http://schemas.microsoft.com/office/drawing/2014/main" val="3459330186"/>
                    </a:ext>
                  </a:extLst>
                </a:gridCol>
                <a:gridCol w="5210755">
                  <a:extLst>
                    <a:ext uri="{9D8B030D-6E8A-4147-A177-3AD203B41FA5}">
                      <a16:colId xmlns:a16="http://schemas.microsoft.com/office/drawing/2014/main" val="2440594731"/>
                    </a:ext>
                  </a:extLst>
                </a:gridCol>
              </a:tblGrid>
              <a:tr h="2427994">
                <a:tc>
                  <a:txBody>
                    <a:bodyPr/>
                    <a:lstStyle/>
                    <a:p>
                      <a:pPr algn="l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CONVENIO DE COOPERACIÓN INTERINSTITUCIONAL ENTRE EL GOBIERNO AUTÓNOMO DESCENTRALIZADO MUNICIPAL DEL CANTÓN CUENCA Y EL GOBIERNO AUTÓNOMO DESCENTRALIZADO PARROQUIAL RURAL DE SININCAY, PARA REHABILITACIÓN ASFÁLTICA EN LAS CALLES DEL CENTRO PARROQUIAL DE SININCAY - AV. 5 DE FEBRERO DE LA PARROQUIA SININCAY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887715"/>
                  </a:ext>
                </a:extLst>
              </a:tr>
              <a:tr h="481125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UBICACIÓN: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CENTRO PARROQUIAL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0956099"/>
                  </a:ext>
                </a:extLst>
              </a:tr>
              <a:tr h="612239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PRESUPUESTO: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$ 353.302,37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641898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B4EB8F0C-F2C7-408E-AC9A-FC8AE1618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217" y="2552930"/>
            <a:ext cx="4376940" cy="302076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9906F59-A39F-4C94-960A-D7F2B4316373}"/>
              </a:ext>
            </a:extLst>
          </p:cNvPr>
          <p:cNvSpPr txBox="1">
            <a:spLocks/>
          </p:cNvSpPr>
          <p:nvPr/>
        </p:nvSpPr>
        <p:spPr>
          <a:xfrm>
            <a:off x="343206" y="1175751"/>
            <a:ext cx="8350014" cy="96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latin typeface="Century Gothic" panose="020B0502020202020204" pitchFamily="34" charset="0"/>
              </a:rPr>
              <a:t>FISCALIZACIÓN PARA LA REHABILITACIÓN ASFÁLTICA DE LAS CALLES DEL CENTRO PARROQUIAL DE SININCAY</a:t>
            </a:r>
            <a:endParaRPr lang="es-EC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91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47713"/>
            <a:ext cx="8350250" cy="73025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latin typeface="Century Gothic" panose="020B0502020202020204" pitchFamily="34" charset="0"/>
              </a:rPr>
              <a:t>MANTENIMIENTO VIAL A NIVEL DE LASTRE DE LAS VÍAS DE LA PARROQUIA SININCAY</a:t>
            </a:r>
            <a:endParaRPr lang="es-EC" sz="2400" dirty="0"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A01E93-E98A-47F4-AF9A-CA99F982A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96" y="456742"/>
            <a:ext cx="3292961" cy="7293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F09B8716-E2A3-4E9F-BE2C-BD04F0427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822122"/>
              </p:ext>
            </p:extLst>
          </p:nvPr>
        </p:nvGraphicFramePr>
        <p:xfrm>
          <a:off x="411530" y="1940406"/>
          <a:ext cx="5908972" cy="3132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765">
                  <a:extLst>
                    <a:ext uri="{9D8B030D-6E8A-4147-A177-3AD203B41FA5}">
                      <a16:colId xmlns:a16="http://schemas.microsoft.com/office/drawing/2014/main" val="3459330186"/>
                    </a:ext>
                  </a:extLst>
                </a:gridCol>
                <a:gridCol w="4092207">
                  <a:extLst>
                    <a:ext uri="{9D8B030D-6E8A-4147-A177-3AD203B41FA5}">
                      <a16:colId xmlns:a16="http://schemas.microsoft.com/office/drawing/2014/main" val="2440594731"/>
                    </a:ext>
                  </a:extLst>
                </a:gridCol>
              </a:tblGrid>
              <a:tr h="1307472">
                <a:tc>
                  <a:txBody>
                    <a:bodyPr/>
                    <a:lstStyle/>
                    <a:p>
                      <a:pPr algn="l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ADQUISICIÓN DE LASTRE INCLUYE TRANSPORTE PARA EL MANTENIMIENTO VIAL A NIVEL DE LASTRE DE VARIAS VÍAS DE LA PARROQUIA SININCAY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887715"/>
                  </a:ext>
                </a:extLst>
              </a:tr>
              <a:tr h="834858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UBICACIÓN: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VARIOS SECTORES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0956099"/>
                  </a:ext>
                </a:extLst>
              </a:tr>
              <a:tr h="834858"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PRESUPUESTO: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Century Gothic" panose="020B0502020202020204" pitchFamily="34" charset="0"/>
                        </a:rPr>
                        <a:t>$ 79.998,31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641898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3FE1CBCB-60CF-4CAA-BB8D-EB15CB93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143" y="1836362"/>
            <a:ext cx="5122327" cy="33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9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0" y="2247900"/>
            <a:ext cx="8553450" cy="1290638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es-ES" sz="12300" b="1" dirty="0">
                <a:latin typeface="Century Gothic" panose="020B0502020202020204" pitchFamily="34" charset="0"/>
              </a:rPr>
              <a:t>SISTEMA </a:t>
            </a:r>
          </a:p>
          <a:p>
            <a:pPr algn="ctr"/>
            <a:r>
              <a:rPr lang="es-ES" sz="12300" b="1" dirty="0">
                <a:latin typeface="Century Gothic" panose="020B0502020202020204" pitchFamily="34" charset="0"/>
              </a:rPr>
              <a:t>ECONÓMICO PRODUCTIVO</a:t>
            </a:r>
          </a:p>
          <a:p>
            <a:endParaRPr lang="es-ES" dirty="0">
              <a:latin typeface="Century Gothic" panose="020B0502020202020204" pitchFamily="34" charset="0"/>
            </a:endParaRPr>
          </a:p>
          <a:p>
            <a:endParaRPr lang="es-EC" dirty="0"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17079C7-CD8C-4DB6-A38E-0417CE758BDD}"/>
              </a:ext>
            </a:extLst>
          </p:cNvPr>
          <p:cNvSpPr txBox="1"/>
          <p:nvPr/>
        </p:nvSpPr>
        <p:spPr>
          <a:xfrm>
            <a:off x="6520069" y="44115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ING. FREDY GORDILLO G.</a:t>
            </a:r>
            <a:endParaRPr lang="en-US" sz="2800" b="1" spc="-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3141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FD2B614D-362C-4A55-95BE-20381112727F}"/>
              </a:ext>
            </a:extLst>
          </p:cNvPr>
          <p:cNvSpPr txBox="1">
            <a:spLocks/>
          </p:cNvSpPr>
          <p:nvPr/>
        </p:nvSpPr>
        <p:spPr>
          <a:xfrm>
            <a:off x="1475955" y="1613691"/>
            <a:ext cx="8695373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MX" sz="1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</a:t>
            </a:r>
            <a:br>
              <a:rPr lang="es-MX" sz="1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"IMPULSO A LA PRODUCCIÓN, DIVERSIFICACIÓN Y COMERCIALIZACIÓN AGROPECUARIA DE LA PARROQUIA SININCAY”</a:t>
            </a:r>
            <a:r>
              <a:rPr lang="es-ES" sz="1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1800" b="1" spc="-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1545874-6C20-4F75-BD9E-45DE28CC6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482751"/>
              </p:ext>
            </p:extLst>
          </p:nvPr>
        </p:nvGraphicFramePr>
        <p:xfrm>
          <a:off x="823489" y="3066519"/>
          <a:ext cx="10545021" cy="1383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5021">
                  <a:extLst>
                    <a:ext uri="{9D8B030D-6E8A-4147-A177-3AD203B41FA5}">
                      <a16:colId xmlns:a16="http://schemas.microsoft.com/office/drawing/2014/main" val="1835450938"/>
                    </a:ext>
                  </a:extLst>
                </a:gridCol>
              </a:tblGrid>
              <a:tr h="413575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OBJETIVO GENERAL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103914"/>
                  </a:ext>
                </a:extLst>
              </a:tr>
              <a:tr h="970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Impulsar el sistema productivo agropecuario de las familias de la parroquia Sinincay, a través del fortalecimiento de capacidades y dotación de insumos, materiales y equipos para mejorar la diversidad y tecnificación de la producción agro pecuaria.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969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006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7675B05D-3986-457D-956B-0C2249FA165E}"/>
              </a:ext>
            </a:extLst>
          </p:cNvPr>
          <p:cNvSpPr txBox="1">
            <a:spLocks/>
          </p:cNvSpPr>
          <p:nvPr/>
        </p:nvSpPr>
        <p:spPr>
          <a:xfrm>
            <a:off x="1484528" y="1357296"/>
            <a:ext cx="8686800" cy="9355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C" b="1" dirty="0"/>
              <a:t>Componente 1 </a:t>
            </a:r>
          </a:p>
          <a:p>
            <a:pPr algn="ctr"/>
            <a:r>
              <a:rPr lang="es-EC" dirty="0"/>
              <a:t>Diversificar y tecnificar las unidades de producción agropecuaria, mediante la dotación de animales menores, plantas, insumos, materiales y equipos.</a:t>
            </a:r>
            <a:endParaRPr lang="en-US" b="1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B32FCBA-8620-4728-852C-780965295F74}"/>
              </a:ext>
            </a:extLst>
          </p:cNvPr>
          <p:cNvGraphicFramePr>
            <a:graphicFrameLocks noGrp="1"/>
          </p:cNvGraphicFramePr>
          <p:nvPr/>
        </p:nvGraphicFramePr>
        <p:xfrm>
          <a:off x="2994731" y="2646061"/>
          <a:ext cx="502476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382">
                  <a:extLst>
                    <a:ext uri="{9D8B030D-6E8A-4147-A177-3AD203B41FA5}">
                      <a16:colId xmlns:a16="http://schemas.microsoft.com/office/drawing/2014/main" val="2250082339"/>
                    </a:ext>
                  </a:extLst>
                </a:gridCol>
                <a:gridCol w="2512382">
                  <a:extLst>
                    <a:ext uri="{9D8B030D-6E8A-4147-A177-3AD203B41FA5}">
                      <a16:colId xmlns:a16="http://schemas.microsoft.com/office/drawing/2014/main" val="2672165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MONTO EJECUTADO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INVERSIÓN TOTAL </a:t>
                      </a:r>
                      <a:endParaRPr lang="es-EC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$ 13468,10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572318"/>
                  </a:ext>
                </a:extLst>
              </a:tr>
            </a:tbl>
          </a:graphicData>
        </a:graphic>
      </p:graphicFrame>
      <p:grpSp>
        <p:nvGrpSpPr>
          <p:cNvPr id="20" name="Grupo 19">
            <a:extLst>
              <a:ext uri="{FF2B5EF4-FFF2-40B4-BE49-F238E27FC236}">
                <a16:creationId xmlns:a16="http://schemas.microsoft.com/office/drawing/2014/main" id="{6CF30C9E-B920-44CB-95A5-9CE4E0266E48}"/>
              </a:ext>
            </a:extLst>
          </p:cNvPr>
          <p:cNvGrpSpPr/>
          <p:nvPr/>
        </p:nvGrpSpPr>
        <p:grpSpPr>
          <a:xfrm>
            <a:off x="2106947" y="4766327"/>
            <a:ext cx="8774631" cy="1362950"/>
            <a:chOff x="2106947" y="4766327"/>
            <a:chExt cx="8774631" cy="136295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996AC9C-3F6C-427E-A653-4D26A242E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6947" y="4766327"/>
              <a:ext cx="1831034" cy="136295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08A5659-208C-49AA-9BE8-D68059187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7026" y="4835994"/>
              <a:ext cx="1923734" cy="1290374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1875EE1-1694-4C83-9D38-22BF5B128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9408" y="4810674"/>
              <a:ext cx="2190866" cy="1315694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2A5796D-D088-4B78-B069-D26B0E88C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0711" y="4780631"/>
              <a:ext cx="2190867" cy="1325175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37281EE-700B-4D4D-B3E9-2EE16B0540FA}"/>
              </a:ext>
            </a:extLst>
          </p:cNvPr>
          <p:cNvGrpSpPr/>
          <p:nvPr/>
        </p:nvGrpSpPr>
        <p:grpSpPr>
          <a:xfrm>
            <a:off x="1066639" y="3429000"/>
            <a:ext cx="10317295" cy="1293221"/>
            <a:chOff x="1066639" y="3429000"/>
            <a:chExt cx="10317295" cy="1293221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A9EA011B-F1AA-4EB2-A4BD-6D0FC221C9D2}"/>
                </a:ext>
              </a:extLst>
            </p:cNvPr>
            <p:cNvGrpSpPr/>
            <p:nvPr/>
          </p:nvGrpSpPr>
          <p:grpSpPr>
            <a:xfrm>
              <a:off x="1066639" y="3431847"/>
              <a:ext cx="8104507" cy="1290374"/>
              <a:chOff x="2106947" y="3429000"/>
              <a:chExt cx="8104507" cy="1290374"/>
            </a:xfrm>
          </p:grpSpPr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E6081EF0-A293-4685-8A3C-94517B325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6947" y="3429000"/>
                <a:ext cx="1831034" cy="1290374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F4981AA4-5D98-40E9-9FED-1C0956B2D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57026" y="3429000"/>
                <a:ext cx="1938974" cy="1290374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FC93AF1-8F52-4079-964E-302CD30CE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15045" y="3429000"/>
                <a:ext cx="1981645" cy="1290374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6C153561-DBB1-4990-9C5E-E9F941845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23872" y="3429000"/>
                <a:ext cx="1787582" cy="1290374"/>
              </a:xfrm>
              <a:prstGeom prst="rect">
                <a:avLst/>
              </a:prstGeom>
            </p:spPr>
          </p:pic>
        </p:grp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C8D8B0E-6E6F-40D7-9D6F-289B9534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98328" y="3429000"/>
              <a:ext cx="2085606" cy="1290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407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7675B05D-3986-457D-956B-0C2249FA165E}"/>
              </a:ext>
            </a:extLst>
          </p:cNvPr>
          <p:cNvSpPr txBox="1">
            <a:spLocks/>
          </p:cNvSpPr>
          <p:nvPr/>
        </p:nvSpPr>
        <p:spPr>
          <a:xfrm>
            <a:off x="1484528" y="1183199"/>
            <a:ext cx="8686800" cy="9355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C" b="1" dirty="0"/>
              <a:t>Componente 2</a:t>
            </a:r>
            <a:endParaRPr lang="en-US" dirty="0"/>
          </a:p>
          <a:p>
            <a:r>
              <a:rPr lang="es-EC" dirty="0"/>
              <a:t>Fortalecer las capacidades locales en manejo de productos de la zona y valor agregado, a través de procesos de capacitación e intercambio de experiencias.</a:t>
            </a:r>
            <a:endParaRPr lang="en-US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B32FCBA-8620-4728-852C-780965295F74}"/>
              </a:ext>
            </a:extLst>
          </p:cNvPr>
          <p:cNvGraphicFramePr>
            <a:graphicFrameLocks noGrp="1"/>
          </p:cNvGraphicFramePr>
          <p:nvPr/>
        </p:nvGraphicFramePr>
        <p:xfrm>
          <a:off x="3104617" y="2503629"/>
          <a:ext cx="502476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382">
                  <a:extLst>
                    <a:ext uri="{9D8B030D-6E8A-4147-A177-3AD203B41FA5}">
                      <a16:colId xmlns:a16="http://schemas.microsoft.com/office/drawing/2014/main" val="2250082339"/>
                    </a:ext>
                  </a:extLst>
                </a:gridCol>
                <a:gridCol w="2512382">
                  <a:extLst>
                    <a:ext uri="{9D8B030D-6E8A-4147-A177-3AD203B41FA5}">
                      <a16:colId xmlns:a16="http://schemas.microsoft.com/office/drawing/2014/main" val="2672165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MONTO EJECUTADO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INVERSIÓN TOTAL </a:t>
                      </a:r>
                      <a:endParaRPr lang="es-EC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$ 7391,90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572318"/>
                  </a:ext>
                </a:extLst>
              </a:tr>
            </a:tbl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6F5A0634-F5AD-4668-A9EB-9B8C708703D9}"/>
              </a:ext>
            </a:extLst>
          </p:cNvPr>
          <p:cNvGrpSpPr/>
          <p:nvPr/>
        </p:nvGrpSpPr>
        <p:grpSpPr>
          <a:xfrm>
            <a:off x="1314881" y="3429000"/>
            <a:ext cx="8516636" cy="2888187"/>
            <a:chOff x="1314881" y="3429000"/>
            <a:chExt cx="8516636" cy="2888187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7611F6E-9A38-45E3-B7E2-A83E72423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5824" y="3459764"/>
              <a:ext cx="1866110" cy="1366631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F163969-9BB2-47FD-A02E-CCEFCA871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8080" y="3507351"/>
              <a:ext cx="1798853" cy="1319045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FB0D870-8A19-4E9E-8F41-57C74895B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3079" y="3429000"/>
              <a:ext cx="1866110" cy="1394456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D0E15EC-A93C-496E-9440-7546019A0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65335" y="3429000"/>
              <a:ext cx="1934466" cy="1394456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D047157-624D-4B49-874E-080F9F1DE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4881" y="4988798"/>
              <a:ext cx="1874090" cy="131904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C8B89CD-EB46-4796-8315-70CA7D141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5424" y="5032415"/>
              <a:ext cx="2121509" cy="1284772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89720E2-7AD4-41C0-8EE3-0F2810CC2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3079" y="5032415"/>
              <a:ext cx="1972256" cy="1275429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AAA2C06-8C12-4515-AB8C-268967BB8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10008" y="4987360"/>
              <a:ext cx="2121509" cy="1329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603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7675B05D-3986-457D-956B-0C2249FA165E}"/>
              </a:ext>
            </a:extLst>
          </p:cNvPr>
          <p:cNvSpPr txBox="1">
            <a:spLocks/>
          </p:cNvSpPr>
          <p:nvPr/>
        </p:nvSpPr>
        <p:spPr>
          <a:xfrm>
            <a:off x="862118" y="1228919"/>
            <a:ext cx="9699201" cy="9355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C" b="1" dirty="0"/>
              <a:t>Componente 3</a:t>
            </a:r>
            <a:endParaRPr lang="en-US" dirty="0"/>
          </a:p>
          <a:p>
            <a:r>
              <a:rPr lang="es-EC" dirty="0"/>
              <a:t>Fortalecer espacios de promoción y comercialización de la producción agro pecuaria, mediante eventos comunitarios, parroquial, ferias locales y dotación de implementos necesarios.</a:t>
            </a:r>
            <a:endParaRPr lang="en-US" b="1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B32FCBA-8620-4728-852C-780965295F74}"/>
              </a:ext>
            </a:extLst>
          </p:cNvPr>
          <p:cNvGraphicFramePr>
            <a:graphicFrameLocks noGrp="1"/>
          </p:cNvGraphicFramePr>
          <p:nvPr/>
        </p:nvGraphicFramePr>
        <p:xfrm>
          <a:off x="3199336" y="2389307"/>
          <a:ext cx="502476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382">
                  <a:extLst>
                    <a:ext uri="{9D8B030D-6E8A-4147-A177-3AD203B41FA5}">
                      <a16:colId xmlns:a16="http://schemas.microsoft.com/office/drawing/2014/main" val="2250082339"/>
                    </a:ext>
                  </a:extLst>
                </a:gridCol>
                <a:gridCol w="2512382">
                  <a:extLst>
                    <a:ext uri="{9D8B030D-6E8A-4147-A177-3AD203B41FA5}">
                      <a16:colId xmlns:a16="http://schemas.microsoft.com/office/drawing/2014/main" val="2672165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MONTO EJECUTADO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INVERSIÓN TOTAL </a:t>
                      </a:r>
                      <a:endParaRPr lang="es-EC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$ 5140,00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572318"/>
                  </a:ext>
                </a:extLst>
              </a:tr>
            </a:tbl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3B179989-7120-4BB2-8709-ED967A4EB589}"/>
              </a:ext>
            </a:extLst>
          </p:cNvPr>
          <p:cNvGrpSpPr/>
          <p:nvPr/>
        </p:nvGrpSpPr>
        <p:grpSpPr>
          <a:xfrm>
            <a:off x="1686095" y="3355862"/>
            <a:ext cx="8051245" cy="2553388"/>
            <a:chOff x="1686095" y="3355862"/>
            <a:chExt cx="8051245" cy="2553388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857BDC3F-38D7-4E23-91A7-2025B230EC90}"/>
                </a:ext>
              </a:extLst>
            </p:cNvPr>
            <p:cNvGrpSpPr/>
            <p:nvPr/>
          </p:nvGrpSpPr>
          <p:grpSpPr>
            <a:xfrm>
              <a:off x="1686095" y="3355862"/>
              <a:ext cx="8051245" cy="1155793"/>
              <a:chOff x="1304814" y="3347878"/>
              <a:chExt cx="8051245" cy="1155793"/>
            </a:xfrm>
          </p:grpSpPr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629060BC-CD61-41F2-8F89-A25A1E1CA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4814" y="3363025"/>
                <a:ext cx="1894522" cy="1140646"/>
              </a:xfrm>
              <a:prstGeom prst="rect">
                <a:avLst/>
              </a:prstGeom>
            </p:spPr>
          </p:pic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E48E0BC5-90F8-41FD-A8C0-D9439221C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5069" y="3347878"/>
                <a:ext cx="1916551" cy="1140646"/>
              </a:xfrm>
              <a:prstGeom prst="rect">
                <a:avLst/>
              </a:prstGeom>
            </p:spPr>
          </p:pic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131E8567-A8AE-4F25-8928-CFBBF9B40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7353" y="3355579"/>
                <a:ext cx="3788706" cy="1148092"/>
              </a:xfrm>
              <a:prstGeom prst="rect">
                <a:avLst/>
              </a:prstGeom>
            </p:spPr>
          </p:pic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12AAD39-C17C-4DA0-BA34-3394BA160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8859" y="4653025"/>
              <a:ext cx="1894523" cy="1256225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E342FA7-A325-4B04-BF39-D9B3196F3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22" t="24723" r="-16322"/>
            <a:stretch/>
          </p:blipFill>
          <p:spPr>
            <a:xfrm>
              <a:off x="4834676" y="4653025"/>
              <a:ext cx="1743075" cy="1256225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CA428AB-964C-4F23-BE63-21D34C3F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7751" y="4632584"/>
              <a:ext cx="2447621" cy="1276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562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7675B05D-3986-457D-956B-0C2249FA165E}"/>
              </a:ext>
            </a:extLst>
          </p:cNvPr>
          <p:cNvSpPr txBox="1">
            <a:spLocks/>
          </p:cNvSpPr>
          <p:nvPr/>
        </p:nvSpPr>
        <p:spPr>
          <a:xfrm>
            <a:off x="862118" y="1228919"/>
            <a:ext cx="9699201" cy="3969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C" sz="2500" b="1" dirty="0"/>
              <a:t>INVERSIÓN TOTAL</a:t>
            </a:r>
            <a:endParaRPr lang="en-US" sz="2500" b="1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B32FCBA-8620-4728-852C-780965295F74}"/>
              </a:ext>
            </a:extLst>
          </p:cNvPr>
          <p:cNvGraphicFramePr>
            <a:graphicFrameLocks noGrp="1"/>
          </p:cNvGraphicFramePr>
          <p:nvPr/>
        </p:nvGraphicFramePr>
        <p:xfrm>
          <a:off x="1165859" y="2389306"/>
          <a:ext cx="9395460" cy="2022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092">
                  <a:extLst>
                    <a:ext uri="{9D8B030D-6E8A-4147-A177-3AD203B41FA5}">
                      <a16:colId xmlns:a16="http://schemas.microsoft.com/office/drawing/2014/main" val="2250082339"/>
                    </a:ext>
                  </a:extLst>
                </a:gridCol>
                <a:gridCol w="1626321">
                  <a:extLst>
                    <a:ext uri="{9D8B030D-6E8A-4147-A177-3AD203B41FA5}">
                      <a16:colId xmlns:a16="http://schemas.microsoft.com/office/drawing/2014/main" val="2672165078"/>
                    </a:ext>
                  </a:extLst>
                </a:gridCol>
                <a:gridCol w="2131863">
                  <a:extLst>
                    <a:ext uri="{9D8B030D-6E8A-4147-A177-3AD203B41FA5}">
                      <a16:colId xmlns:a16="http://schemas.microsoft.com/office/drawing/2014/main" val="965532496"/>
                    </a:ext>
                  </a:extLst>
                </a:gridCol>
                <a:gridCol w="1879092">
                  <a:extLst>
                    <a:ext uri="{9D8B030D-6E8A-4147-A177-3AD203B41FA5}">
                      <a16:colId xmlns:a16="http://schemas.microsoft.com/office/drawing/2014/main" val="1342345486"/>
                    </a:ext>
                  </a:extLst>
                </a:gridCol>
                <a:gridCol w="1879092">
                  <a:extLst>
                    <a:ext uri="{9D8B030D-6E8A-4147-A177-3AD203B41FA5}">
                      <a16:colId xmlns:a16="http://schemas.microsoft.com/office/drawing/2014/main" val="4075716987"/>
                    </a:ext>
                  </a:extLst>
                </a:gridCol>
              </a:tblGrid>
              <a:tr h="1189809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GAD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APORTE COMUNITARIO MANO DE OBRA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>
                          <a:latin typeface="Century Gothic" panose="020B0502020202020204" pitchFamily="34" charset="0"/>
                        </a:rPr>
                        <a:t>APORTE COMUNITARIO MATERIALES</a:t>
                      </a:r>
                    </a:p>
                    <a:p>
                      <a:pPr algn="ctr"/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4813"/>
                  </a:ext>
                </a:extLst>
              </a:tr>
              <a:tr h="832865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INVERSIÓN TOTAL </a:t>
                      </a:r>
                      <a:endParaRPr lang="es-EC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$ 26.000,00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$ 2,320,00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$ 1,867,65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$ 30,187,65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572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50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F8A599-A3EC-4FE7-9E5B-FD6281DB8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49" y="76724"/>
            <a:ext cx="11847991" cy="6439486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PROYECTO 1 </a:t>
            </a:r>
          </a:p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ATENCIÓN PRIORITARIA PARA LA PERSONAS ADULTAS MAYORES DE LA PARROQUIA SININCAY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3F9D46FD-77C4-4309-A1DB-41181A67C322}"/>
              </a:ext>
            </a:extLst>
          </p:cNvPr>
          <p:cNvGraphicFramePr>
            <a:graphicFrameLocks noGrp="1"/>
          </p:cNvGraphicFramePr>
          <p:nvPr/>
        </p:nvGraphicFramePr>
        <p:xfrm>
          <a:off x="5081354" y="2126540"/>
          <a:ext cx="7027785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7785">
                  <a:extLst>
                    <a:ext uri="{9D8B030D-6E8A-4147-A177-3AD203B41FA5}">
                      <a16:colId xmlns:a16="http://schemas.microsoft.com/office/drawing/2014/main" val="34176484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COMPONENTES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73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1: </a:t>
                      </a:r>
                      <a:r>
                        <a:rPr lang="es-ES" dirty="0">
                          <a:latin typeface="Century Gothic" panose="020B0502020202020204" pitchFamily="34" charset="0"/>
                        </a:rPr>
                        <a:t>ESPACIOS GRUPALES DE ENCUENTRO DE PERSONAS ADULTAS MAYORES DE SININCAY.</a:t>
                      </a:r>
                    </a:p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2: </a:t>
                      </a:r>
                      <a:r>
                        <a:rPr lang="es-ES" dirty="0">
                          <a:latin typeface="Century Gothic" panose="020B0502020202020204" pitchFamily="34" charset="0"/>
                        </a:rPr>
                        <a:t>ASISTENCIA PERSONALIZADA EN EL HOGAR PARA EL ADULTO MAYOR.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139116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86F9158F-1DC1-489B-B451-D8E7C986A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472">
            <a:off x="2809842" y="1153237"/>
            <a:ext cx="1904260" cy="2539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4292ECC7-1287-4CB5-B76D-AE249F9A8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8" t="8548" r="20063"/>
          <a:stretch/>
        </p:blipFill>
        <p:spPr bwMode="auto">
          <a:xfrm rot="20612160">
            <a:off x="546751" y="1208851"/>
            <a:ext cx="1603185" cy="229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1D9650D-0BEA-47B9-9C93-31A95261A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8596" r="18165" b="14045"/>
          <a:stretch/>
        </p:blipFill>
        <p:spPr>
          <a:xfrm>
            <a:off x="365690" y="3816724"/>
            <a:ext cx="1509600" cy="2137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4" name="Tabla 8">
            <a:extLst>
              <a:ext uri="{FF2B5EF4-FFF2-40B4-BE49-F238E27FC236}">
                <a16:creationId xmlns:a16="http://schemas.microsoft.com/office/drawing/2014/main" id="{A6200ED2-DECF-480A-840D-A7F50AF6CAE3}"/>
              </a:ext>
            </a:extLst>
          </p:cNvPr>
          <p:cNvGraphicFramePr>
            <a:graphicFrameLocks noGrp="1"/>
          </p:cNvGraphicFramePr>
          <p:nvPr/>
        </p:nvGraphicFramePr>
        <p:xfrm>
          <a:off x="5081354" y="3969915"/>
          <a:ext cx="7027786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893">
                  <a:extLst>
                    <a:ext uri="{9D8B030D-6E8A-4147-A177-3AD203B41FA5}">
                      <a16:colId xmlns:a16="http://schemas.microsoft.com/office/drawing/2014/main" val="2250082339"/>
                    </a:ext>
                  </a:extLst>
                </a:gridCol>
                <a:gridCol w="3513893">
                  <a:extLst>
                    <a:ext uri="{9D8B030D-6E8A-4147-A177-3AD203B41FA5}">
                      <a16:colId xmlns:a16="http://schemas.microsoft.com/office/drawing/2014/main" val="26721650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MONTO EJECUTADO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INVERSIÓN TOTAL </a:t>
                      </a:r>
                      <a:endParaRPr lang="es-EC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$ 22.043,70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572318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F094EA34-E785-4C96-8E2A-356E9F54947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434">
            <a:off x="2033371" y="4129836"/>
            <a:ext cx="3073400" cy="1790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2669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9F74096-FD74-7DDE-C088-516D951884F8}"/>
              </a:ext>
            </a:extLst>
          </p:cNvPr>
          <p:cNvSpPr txBox="1"/>
          <p:nvPr/>
        </p:nvSpPr>
        <p:spPr>
          <a:xfrm>
            <a:off x="661183" y="829994"/>
            <a:ext cx="74277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atin typeface="Century Gothic" panose="020B0502020202020204" pitchFamily="34" charset="0"/>
              </a:rPr>
              <a:t>SISTEMA </a:t>
            </a:r>
          </a:p>
          <a:p>
            <a:pPr algn="ctr"/>
            <a:r>
              <a:rPr lang="es-ES" sz="7200" b="1" dirty="0">
                <a:latin typeface="Century Gothic" panose="020B0502020202020204" pitchFamily="34" charset="0"/>
              </a:rPr>
              <a:t>BIOFÍSICO </a:t>
            </a:r>
          </a:p>
          <a:p>
            <a:endParaRPr lang="es-ES" sz="72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D0353E-1095-3B7E-471C-A3E97E1CDC9B}"/>
              </a:ext>
            </a:extLst>
          </p:cNvPr>
          <p:cNvSpPr txBox="1"/>
          <p:nvPr/>
        </p:nvSpPr>
        <p:spPr>
          <a:xfrm>
            <a:off x="6454724" y="4879145"/>
            <a:ext cx="4800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latin typeface="Century Gothic" panose="020B0502020202020204" pitchFamily="34" charset="0"/>
              </a:rPr>
              <a:t>ING. TANIA CAJAMARCA </a:t>
            </a:r>
          </a:p>
          <a:p>
            <a:endParaRPr lang="es-E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3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6E5EF-6606-7E34-847E-4A123D0E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618" y="226831"/>
            <a:ext cx="10269416" cy="1566816"/>
          </a:xfrm>
        </p:spPr>
        <p:txBody>
          <a:bodyPr>
            <a:noAutofit/>
          </a:bodyPr>
          <a:lstStyle/>
          <a:p>
            <a:pPr algn="just"/>
            <a:r>
              <a:rPr lang="es-EC" sz="2800" b="1" dirty="0">
                <a:latin typeface="Century Gothic" panose="020B0502020202020204" pitchFamily="34" charset="0"/>
              </a:rPr>
              <a:t>CAMPAÑA DE ESTERILIZACIÓN, VACUNACIÓN, DESPARASITACIÓN CANINA Y FELINA EN SECTORES VULNERABLES DE LA PARROQUIA SININCAY, PROMOVIENDO LA TENENCIA RESPONSABLE DE MASCOTAS.</a:t>
            </a:r>
            <a:endParaRPr lang="es-EC" sz="2800" dirty="0"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E8C2C1-35DB-AD8C-E029-902F79187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18" y="2481509"/>
            <a:ext cx="5286375" cy="37909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33E850F-9918-389E-DA08-0026127AE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957" y="1868372"/>
            <a:ext cx="5181600" cy="20002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378D90-2D46-F54F-16E1-BB653AAC7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957" y="3584638"/>
            <a:ext cx="5181600" cy="268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01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D6A00-C008-809E-B9C2-DBAFF525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s-MX" dirty="0"/>
              <a:t>INVERSIÓN TOTAL 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C87EE6-2AE7-90CF-F91F-70CCF8E47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297" y="1913938"/>
            <a:ext cx="6555539" cy="420968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DF225AB-CD49-839F-F17B-15426F56AB67}"/>
              </a:ext>
            </a:extLst>
          </p:cNvPr>
          <p:cNvCxnSpPr/>
          <p:nvPr/>
        </p:nvCxnSpPr>
        <p:spPr>
          <a:xfrm>
            <a:off x="3179298" y="1913938"/>
            <a:ext cx="0" cy="399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16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14414-F87B-159C-0B1C-F9CF5862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289" y="334809"/>
            <a:ext cx="10058400" cy="935502"/>
          </a:xfrm>
        </p:spPr>
        <p:txBody>
          <a:bodyPr>
            <a:normAutofit fontScale="90000"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EC" sz="2200" b="1" dirty="0"/>
              <a:t>RESULTADOS OBTENIDOS DE ACORDE AL CÓDIGO DE PROCESO MCS-GADPSIN23-27-2025-00001</a:t>
            </a:r>
            <a:br>
              <a:rPr lang="es-EC" dirty="0"/>
            </a:br>
            <a:r>
              <a:rPr lang="es-EC" b="1" dirty="0"/>
              <a:t> - </a:t>
            </a:r>
            <a:r>
              <a:rPr lang="es-EC" sz="2200" b="1" dirty="0"/>
              <a:t>ESTERILIZACIONES A MASCOTAS DE COMPAÑÍA </a:t>
            </a:r>
            <a:br>
              <a:rPr lang="es-EC" sz="2200" dirty="0"/>
            </a:br>
            <a:endParaRPr lang="es-EC" sz="22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F623199-54D8-79E6-BE2C-9361E6DF9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281801"/>
              </p:ext>
            </p:extLst>
          </p:nvPr>
        </p:nvGraphicFramePr>
        <p:xfrm>
          <a:off x="475958" y="970670"/>
          <a:ext cx="11481579" cy="54399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84682">
                  <a:extLst>
                    <a:ext uri="{9D8B030D-6E8A-4147-A177-3AD203B41FA5}">
                      <a16:colId xmlns:a16="http://schemas.microsoft.com/office/drawing/2014/main" val="1420640335"/>
                    </a:ext>
                  </a:extLst>
                </a:gridCol>
                <a:gridCol w="2552820">
                  <a:extLst>
                    <a:ext uri="{9D8B030D-6E8A-4147-A177-3AD203B41FA5}">
                      <a16:colId xmlns:a16="http://schemas.microsoft.com/office/drawing/2014/main" val="2138391289"/>
                    </a:ext>
                  </a:extLst>
                </a:gridCol>
                <a:gridCol w="1569909">
                  <a:extLst>
                    <a:ext uri="{9D8B030D-6E8A-4147-A177-3AD203B41FA5}">
                      <a16:colId xmlns:a16="http://schemas.microsoft.com/office/drawing/2014/main" val="524210"/>
                    </a:ext>
                  </a:extLst>
                </a:gridCol>
                <a:gridCol w="1569909">
                  <a:extLst>
                    <a:ext uri="{9D8B030D-6E8A-4147-A177-3AD203B41FA5}">
                      <a16:colId xmlns:a16="http://schemas.microsoft.com/office/drawing/2014/main" val="2448975842"/>
                    </a:ext>
                  </a:extLst>
                </a:gridCol>
                <a:gridCol w="1566851">
                  <a:extLst>
                    <a:ext uri="{9D8B030D-6E8A-4147-A177-3AD203B41FA5}">
                      <a16:colId xmlns:a16="http://schemas.microsoft.com/office/drawing/2014/main" val="1295399402"/>
                    </a:ext>
                  </a:extLst>
                </a:gridCol>
                <a:gridCol w="1045586">
                  <a:extLst>
                    <a:ext uri="{9D8B030D-6E8A-4147-A177-3AD203B41FA5}">
                      <a16:colId xmlns:a16="http://schemas.microsoft.com/office/drawing/2014/main" val="943165283"/>
                    </a:ext>
                  </a:extLst>
                </a:gridCol>
                <a:gridCol w="1391822">
                  <a:extLst>
                    <a:ext uri="{9D8B030D-6E8A-4147-A177-3AD203B41FA5}">
                      <a16:colId xmlns:a16="http://schemas.microsoft.com/office/drawing/2014/main" val="19855771"/>
                    </a:ext>
                  </a:extLst>
                </a:gridCol>
              </a:tblGrid>
              <a:tr h="263560">
                <a:tc rowSpan="2">
                  <a:txBody>
                    <a:bodyPr/>
                    <a:lstStyle/>
                    <a:p>
                      <a:pPr marL="295275" algn="l">
                        <a:lnSpc>
                          <a:spcPts val="820"/>
                        </a:lnSpc>
                        <a:spcBef>
                          <a:spcPts val="905"/>
                        </a:spcBef>
                        <a:buNone/>
                      </a:pPr>
                      <a:endParaRPr lang="es-ES" sz="1200" spc="-1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295275" algn="l">
                        <a:lnSpc>
                          <a:spcPts val="820"/>
                        </a:lnSpc>
                        <a:spcBef>
                          <a:spcPts val="905"/>
                        </a:spcBef>
                        <a:buNone/>
                      </a:pPr>
                      <a:r>
                        <a:rPr lang="es-ES" sz="12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Fecha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2065" marR="3175" algn="ctr">
                        <a:lnSpc>
                          <a:spcPts val="820"/>
                        </a:lnSpc>
                        <a:spcBef>
                          <a:spcPts val="905"/>
                        </a:spcBef>
                        <a:buNone/>
                      </a:pPr>
                      <a:endParaRPr lang="es-ES" sz="1200" spc="-1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12065" marR="3175" algn="ctr">
                        <a:lnSpc>
                          <a:spcPts val="820"/>
                        </a:lnSpc>
                        <a:spcBef>
                          <a:spcPts val="905"/>
                        </a:spcBef>
                        <a:buNone/>
                      </a:pPr>
                      <a:r>
                        <a:rPr lang="es-ES" sz="12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Barrios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8415" marR="7620" algn="ctr">
                        <a:lnSpc>
                          <a:spcPts val="1295"/>
                        </a:lnSpc>
                        <a:spcBef>
                          <a:spcPts val="175"/>
                        </a:spcBef>
                        <a:buNone/>
                      </a:pPr>
                      <a:r>
                        <a:rPr lang="es-ES" sz="1200" spc="-1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Caninos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0320" marR="7620" algn="ctr">
                        <a:lnSpc>
                          <a:spcPts val="1295"/>
                        </a:lnSpc>
                        <a:spcBef>
                          <a:spcPts val="175"/>
                        </a:spcBef>
                        <a:buNone/>
                      </a:pPr>
                      <a:r>
                        <a:rPr lang="es-ES" sz="1200" spc="-1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Felinos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30175" indent="126365" algn="ctr">
                        <a:lnSpc>
                          <a:spcPts val="820"/>
                        </a:lnSpc>
                        <a:spcBef>
                          <a:spcPts val="365"/>
                        </a:spcBef>
                        <a:buNone/>
                      </a:pPr>
                      <a:endParaRPr lang="es-ES" sz="1200" spc="-1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marL="130175" indent="126365" algn="ctr">
                        <a:lnSpc>
                          <a:spcPts val="820"/>
                        </a:lnSpc>
                        <a:spcBef>
                          <a:spcPts val="365"/>
                        </a:spcBef>
                        <a:buNone/>
                      </a:pPr>
                      <a:r>
                        <a:rPr lang="es-ES" sz="12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Total</a:t>
                      </a:r>
                    </a:p>
                    <a:p>
                      <a:pPr marL="130175" indent="126365" algn="ctr">
                        <a:lnSpc>
                          <a:spcPts val="820"/>
                        </a:lnSpc>
                        <a:spcBef>
                          <a:spcPts val="365"/>
                        </a:spcBef>
                        <a:buNone/>
                      </a:pPr>
                      <a:r>
                        <a:rPr lang="es-ES" sz="12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</a:t>
                      </a:r>
                      <a:r>
                        <a:rPr lang="es-ES" sz="1200" spc="-2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jecutado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29293644"/>
                  </a:ext>
                </a:extLst>
              </a:tr>
              <a:tr h="2645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algn="l">
                        <a:lnSpc>
                          <a:spcPts val="1305"/>
                        </a:lnSpc>
                        <a:spcBef>
                          <a:spcPts val="175"/>
                        </a:spcBef>
                        <a:buNone/>
                      </a:pPr>
                      <a:r>
                        <a:rPr lang="es-ES" sz="1200" spc="-1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Hembras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 algn="l">
                        <a:lnSpc>
                          <a:spcPts val="1305"/>
                        </a:lnSpc>
                        <a:spcBef>
                          <a:spcPts val="175"/>
                        </a:spcBef>
                        <a:buNone/>
                      </a:pPr>
                      <a:r>
                        <a:rPr lang="es-ES" sz="1200" spc="-1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Machos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ts val="1305"/>
                        </a:lnSpc>
                        <a:spcBef>
                          <a:spcPts val="175"/>
                        </a:spcBef>
                        <a:buNone/>
                      </a:pPr>
                      <a:r>
                        <a:rPr lang="es-ES" sz="1200" spc="-1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Hembras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algn="l">
                        <a:lnSpc>
                          <a:spcPts val="1305"/>
                        </a:lnSpc>
                        <a:spcBef>
                          <a:spcPts val="175"/>
                        </a:spcBef>
                        <a:buNone/>
                      </a:pPr>
                      <a:r>
                        <a:rPr lang="es-ES" sz="1200" spc="-1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Machos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124592"/>
                  </a:ext>
                </a:extLst>
              </a:tr>
              <a:tr h="264551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1280"/>
                        </a:lnSpc>
                        <a:spcBef>
                          <a:spcPts val="35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Corazón de Jesús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03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06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0346224"/>
                  </a:ext>
                </a:extLst>
              </a:tr>
              <a:tr h="264551">
                <a:tc>
                  <a:txBody>
                    <a:bodyPr/>
                    <a:lstStyle/>
                    <a:p>
                      <a:pPr marL="15240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21/03/2025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1905" algn="l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Playas del Carmen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03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07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9447150"/>
                  </a:ext>
                </a:extLst>
              </a:tr>
              <a:tr h="264551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23/03/2025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Chictarrumi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17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09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03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6670743"/>
                  </a:ext>
                </a:extLst>
              </a:tr>
              <a:tr h="265547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24/03/2025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298450" algn="l">
                        <a:lnSpc>
                          <a:spcPts val="1260"/>
                        </a:lnSpc>
                        <a:spcBef>
                          <a:spcPts val="5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La Explanada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21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07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09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02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7429094"/>
                  </a:ext>
                </a:extLst>
              </a:tr>
              <a:tr h="263560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25/03/2025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2540" algn="l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El Pedregal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08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04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8296379"/>
                  </a:ext>
                </a:extLst>
              </a:tr>
              <a:tr h="265547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26/03/2025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Chico Patamarca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17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04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16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02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1105860"/>
                  </a:ext>
                </a:extLst>
              </a:tr>
              <a:tr h="262563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27/03/2025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1270" algn="l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San Vicente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03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13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2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41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6222339"/>
                  </a:ext>
                </a:extLst>
              </a:tr>
              <a:tr h="453521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28/03/2025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127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La Merced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05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56121"/>
                  </a:ext>
                </a:extLst>
              </a:tr>
              <a:tr h="429651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30/03/2025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Mayancela (Guabopamba)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08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05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2917055"/>
                  </a:ext>
                </a:extLst>
              </a:tr>
              <a:tr h="324226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31/03/2025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127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El Salado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04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03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41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0403633"/>
                  </a:ext>
                </a:extLst>
              </a:tr>
              <a:tr h="241180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01/04/2025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127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Los Olivos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06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4548115"/>
                  </a:ext>
                </a:extLst>
              </a:tr>
              <a:tr h="241180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03/04/2025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127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Racar Bajo-Los Lirios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00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2261188"/>
                  </a:ext>
                </a:extLst>
              </a:tr>
              <a:tr h="241180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04/04/2025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127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Carmen de Sinincay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18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08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04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spc="-2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9788581"/>
                  </a:ext>
                </a:extLst>
              </a:tr>
              <a:tr h="241180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05/04/2025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1270"/>
                        </a:lnSpc>
                        <a:spcBef>
                          <a:spcPts val="6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Minas de Pumayunga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22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06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24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01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spc="-2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39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6189446"/>
                  </a:ext>
                </a:extLst>
              </a:tr>
              <a:tr h="314282">
                <a:tc gridSpan="2"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Bef>
                          <a:spcPts val="580"/>
                        </a:spcBef>
                        <a:buNone/>
                      </a:pPr>
                      <a:endParaRPr lang="es-E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TOTALES</a:t>
                      </a:r>
                      <a:r>
                        <a:rPr lang="es-ES" sz="1200" spc="-6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POR</a:t>
                      </a:r>
                      <a:r>
                        <a:rPr lang="es-ES" sz="1200" spc="-6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SEXO</a:t>
                      </a:r>
                      <a:r>
                        <a:rPr lang="es-ES" sz="1200" spc="-6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Y </a:t>
                      </a:r>
                      <a:r>
                        <a:rPr lang="es-ES" sz="1200" spc="-1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ESPECIE</a:t>
                      </a:r>
                    </a:p>
                    <a:p>
                      <a:pPr algn="ctr">
                        <a:lnSpc>
                          <a:spcPts val="1270"/>
                        </a:lnSpc>
                        <a:spcBef>
                          <a:spcPts val="580"/>
                        </a:spcBef>
                        <a:buNone/>
                      </a:pP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235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113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146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56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ts val="129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C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49968766"/>
                  </a:ext>
                </a:extLst>
              </a:tr>
              <a:tr h="241180">
                <a:tc gridSpan="2">
                  <a:txBody>
                    <a:bodyPr/>
                    <a:lstStyle/>
                    <a:p>
                      <a:pPr marR="95885" algn="ctr">
                        <a:lnSpc>
                          <a:spcPts val="126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spc="-1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TOTALES</a:t>
                      </a:r>
                      <a:r>
                        <a:rPr lang="es-ES" sz="1200" spc="-5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S" sz="1200" spc="-1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POR ESPECIE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348</a:t>
                      </a:r>
                      <a:endParaRPr lang="es-EC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202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550</a:t>
                      </a:r>
                      <a:endParaRPr lang="es-EC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34522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345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AA465-C933-4CB5-38FF-75D887759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37" y="596092"/>
            <a:ext cx="10058400" cy="1450757"/>
          </a:xfrm>
        </p:spPr>
        <p:txBody>
          <a:bodyPr>
            <a:normAutofit fontScale="90000"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EC" sz="2200" b="1" dirty="0"/>
              <a:t>RESULTADOS OBTENIDOS DE ACORDE AL CÓDIGO DE PROCESO MCS-GADPSIN23-27-2025-00001</a:t>
            </a:r>
            <a:br>
              <a:rPr lang="es-EC" dirty="0"/>
            </a:br>
            <a:r>
              <a:rPr lang="es-EC" sz="2200" b="1" dirty="0"/>
              <a:t> - VACUNACIÓN Y DESPARASITACIÓN A MASCOTAS DE COMPAÑÍA </a:t>
            </a:r>
            <a:br>
              <a:rPr lang="es-EC" dirty="0"/>
            </a:br>
            <a:endParaRPr lang="es-EC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35F6107-738D-EC3C-A40C-D63DC841E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22820"/>
              </p:ext>
            </p:extLst>
          </p:nvPr>
        </p:nvGraphicFramePr>
        <p:xfrm>
          <a:off x="801858" y="2321169"/>
          <a:ext cx="10972800" cy="36889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92311">
                  <a:extLst>
                    <a:ext uri="{9D8B030D-6E8A-4147-A177-3AD203B41FA5}">
                      <a16:colId xmlns:a16="http://schemas.microsoft.com/office/drawing/2014/main" val="2321593008"/>
                    </a:ext>
                  </a:extLst>
                </a:gridCol>
                <a:gridCol w="2550131">
                  <a:extLst>
                    <a:ext uri="{9D8B030D-6E8A-4147-A177-3AD203B41FA5}">
                      <a16:colId xmlns:a16="http://schemas.microsoft.com/office/drawing/2014/main" val="390908731"/>
                    </a:ext>
                  </a:extLst>
                </a:gridCol>
                <a:gridCol w="1319784">
                  <a:extLst>
                    <a:ext uri="{9D8B030D-6E8A-4147-A177-3AD203B41FA5}">
                      <a16:colId xmlns:a16="http://schemas.microsoft.com/office/drawing/2014/main" val="3609385534"/>
                    </a:ext>
                  </a:extLst>
                </a:gridCol>
                <a:gridCol w="1483883">
                  <a:extLst>
                    <a:ext uri="{9D8B030D-6E8A-4147-A177-3AD203B41FA5}">
                      <a16:colId xmlns:a16="http://schemas.microsoft.com/office/drawing/2014/main" val="4200958875"/>
                    </a:ext>
                  </a:extLst>
                </a:gridCol>
                <a:gridCol w="1483883">
                  <a:extLst>
                    <a:ext uri="{9D8B030D-6E8A-4147-A177-3AD203B41FA5}">
                      <a16:colId xmlns:a16="http://schemas.microsoft.com/office/drawing/2014/main" val="661566069"/>
                    </a:ext>
                  </a:extLst>
                </a:gridCol>
                <a:gridCol w="991589">
                  <a:extLst>
                    <a:ext uri="{9D8B030D-6E8A-4147-A177-3AD203B41FA5}">
                      <a16:colId xmlns:a16="http://schemas.microsoft.com/office/drawing/2014/main" val="2367693556"/>
                    </a:ext>
                  </a:extLst>
                </a:gridCol>
                <a:gridCol w="1451219">
                  <a:extLst>
                    <a:ext uri="{9D8B030D-6E8A-4147-A177-3AD203B41FA5}">
                      <a16:colId xmlns:a16="http://schemas.microsoft.com/office/drawing/2014/main" val="1621847709"/>
                    </a:ext>
                  </a:extLst>
                </a:gridCol>
              </a:tblGrid>
              <a:tr h="373682">
                <a:tc rowSpan="2">
                  <a:txBody>
                    <a:bodyPr/>
                    <a:lstStyle/>
                    <a:p>
                      <a:pPr marL="295275" algn="l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2065" marR="31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spc="-10" dirty="0">
                        <a:effectLst/>
                      </a:endParaRPr>
                    </a:p>
                    <a:p>
                      <a:pPr marL="12065" marR="31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spc="-10" dirty="0">
                          <a:effectLst/>
                        </a:rPr>
                        <a:t>Barrios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8415" marR="7620" algn="ctr">
                        <a:lnSpc>
                          <a:spcPts val="1295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spc="-10" dirty="0">
                        <a:effectLst/>
                      </a:endParaRPr>
                    </a:p>
                    <a:p>
                      <a:pPr marL="18415" marR="7620" algn="ctr">
                        <a:lnSpc>
                          <a:spcPts val="129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spc="-10" dirty="0">
                          <a:effectLst/>
                        </a:rPr>
                        <a:t>Caninos</a:t>
                      </a:r>
                    </a:p>
                    <a:p>
                      <a:pPr marL="18415" marR="7620" algn="ctr">
                        <a:lnSpc>
                          <a:spcPts val="1295"/>
                        </a:lnSpc>
                        <a:spcBef>
                          <a:spcPts val="580"/>
                        </a:spcBef>
                        <a:buNone/>
                      </a:pP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0320" marR="7620" algn="ctr">
                        <a:lnSpc>
                          <a:spcPts val="1295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spc="-10" dirty="0">
                        <a:effectLst/>
                      </a:endParaRPr>
                    </a:p>
                    <a:p>
                      <a:pPr marL="20320" marR="7620" algn="ctr">
                        <a:lnSpc>
                          <a:spcPts val="129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spc="-10" dirty="0">
                          <a:effectLst/>
                        </a:rPr>
                        <a:t>Felinos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30175" indent="126365" algn="l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spc="-10" dirty="0">
                        <a:effectLst/>
                      </a:endParaRPr>
                    </a:p>
                    <a:p>
                      <a:pPr marL="130175" indent="12636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spc="-10" dirty="0">
                          <a:effectLst/>
                        </a:rPr>
                        <a:t>Total</a:t>
                      </a:r>
                    </a:p>
                    <a:p>
                      <a:pPr marL="130175" indent="12636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spc="-10" dirty="0">
                          <a:effectLst/>
                        </a:rPr>
                        <a:t>e</a:t>
                      </a:r>
                      <a:r>
                        <a:rPr lang="es-ES" sz="1800" spc="-20" dirty="0">
                          <a:effectLst/>
                        </a:rPr>
                        <a:t>jecutado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68932774"/>
                  </a:ext>
                </a:extLst>
              </a:tr>
              <a:tr h="3776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algn="l">
                        <a:lnSpc>
                          <a:spcPts val="1305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spc="-10" dirty="0">
                        <a:effectLst/>
                      </a:endParaRPr>
                    </a:p>
                    <a:p>
                      <a:pPr marL="51435" algn="l">
                        <a:lnSpc>
                          <a:spcPts val="130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spc="-10" dirty="0">
                          <a:effectLst/>
                        </a:rPr>
                        <a:t>Hembras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 algn="l">
                        <a:lnSpc>
                          <a:spcPts val="1305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spc="-10" dirty="0">
                        <a:effectLst/>
                      </a:endParaRPr>
                    </a:p>
                    <a:p>
                      <a:pPr marL="169545" algn="l">
                        <a:lnSpc>
                          <a:spcPts val="130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spc="-10" dirty="0">
                          <a:effectLst/>
                        </a:rPr>
                        <a:t>Machos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 algn="l">
                        <a:lnSpc>
                          <a:spcPts val="1305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spc="-10" dirty="0">
                        <a:effectLst/>
                      </a:endParaRPr>
                    </a:p>
                    <a:p>
                      <a:pPr marL="120650" algn="l">
                        <a:lnSpc>
                          <a:spcPts val="130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spc="-10" dirty="0">
                          <a:effectLst/>
                        </a:rPr>
                        <a:t>Hembras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algn="l">
                        <a:lnSpc>
                          <a:spcPts val="1305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spc="-10" dirty="0">
                        <a:effectLst/>
                      </a:endParaRPr>
                    </a:p>
                    <a:p>
                      <a:pPr marL="50165" algn="l">
                        <a:lnSpc>
                          <a:spcPts val="1305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spc="-10" dirty="0">
                          <a:effectLst/>
                        </a:rPr>
                        <a:t>Machos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526039"/>
                  </a:ext>
                </a:extLst>
              </a:tr>
              <a:tr h="432790">
                <a:tc>
                  <a:txBody>
                    <a:bodyPr/>
                    <a:lstStyle/>
                    <a:p>
                      <a:pPr marL="15240" marR="31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128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2032427"/>
                  </a:ext>
                </a:extLst>
              </a:tr>
              <a:tr h="432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effectLst/>
                        </a:rPr>
                        <a:t>02/04/2025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marR="1905" algn="l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Cruce del Carmen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16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dirty="0">
                          <a:effectLst/>
                        </a:rPr>
                        <a:t>18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05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03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effectLst/>
                        </a:rPr>
                        <a:t>42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0876518"/>
                  </a:ext>
                </a:extLst>
              </a:tr>
              <a:tr h="432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effectLst/>
                        </a:rPr>
                        <a:t>02/04/2025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María Auxiliadora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20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06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05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effectLst/>
                        </a:rPr>
                        <a:t>41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5790659"/>
                  </a:ext>
                </a:extLst>
              </a:tr>
              <a:tr h="432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effectLst/>
                        </a:rPr>
                        <a:t>02/04/2025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 algn="l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dirty="0">
                          <a:effectLst/>
                        </a:rPr>
                        <a:t>Vista Hermosa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10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28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marR="3810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dirty="0">
                          <a:effectLst/>
                        </a:rPr>
                        <a:t>03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>
                          <a:effectLst/>
                        </a:rPr>
                        <a:t>01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C" sz="1800" dirty="0">
                          <a:effectLst/>
                        </a:rPr>
                        <a:t>42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5962310"/>
                  </a:ext>
                </a:extLst>
              </a:tr>
              <a:tr h="865580">
                <a:tc gridSpan="2">
                  <a:txBody>
                    <a:bodyPr/>
                    <a:lstStyle/>
                    <a:p>
                      <a:pPr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dirty="0">
                          <a:effectLst/>
                        </a:rPr>
                        <a:t>TOTALES</a:t>
                      </a:r>
                      <a:r>
                        <a:rPr lang="es-ES" sz="1800" spc="-65" dirty="0">
                          <a:effectLst/>
                        </a:rPr>
                        <a:t> </a:t>
                      </a:r>
                      <a:r>
                        <a:rPr lang="es-ES" sz="1800" dirty="0">
                          <a:effectLst/>
                        </a:rPr>
                        <a:t>POR</a:t>
                      </a:r>
                      <a:r>
                        <a:rPr lang="es-ES" sz="1800" spc="-60" dirty="0">
                          <a:effectLst/>
                        </a:rPr>
                        <a:t> </a:t>
                      </a:r>
                      <a:r>
                        <a:rPr lang="es-ES" sz="1800" dirty="0">
                          <a:effectLst/>
                        </a:rPr>
                        <a:t>SEXO</a:t>
                      </a:r>
                      <a:r>
                        <a:rPr lang="es-ES" sz="1800" spc="-65" dirty="0">
                          <a:effectLst/>
                        </a:rPr>
                        <a:t> </a:t>
                      </a:r>
                      <a:r>
                        <a:rPr lang="es-ES" sz="1800" dirty="0">
                          <a:effectLst/>
                        </a:rPr>
                        <a:t>Y </a:t>
                      </a:r>
                      <a:r>
                        <a:rPr lang="es-ES" sz="1800" spc="-10" dirty="0">
                          <a:effectLst/>
                        </a:rPr>
                        <a:t>ESPECIE</a:t>
                      </a:r>
                      <a:endParaRPr lang="es-EC" sz="1800" dirty="0">
                        <a:effectLst/>
                      </a:endParaRPr>
                    </a:p>
                    <a:p>
                      <a:pPr marL="45085"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effectLst/>
                        </a:rPr>
                        <a:t>46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effectLst/>
                        </a:rPr>
                        <a:t>56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effectLst/>
                        </a:rPr>
                        <a:t>14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effectLst/>
                        </a:rPr>
                        <a:t>9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dirty="0">
                          <a:effectLst/>
                        </a:rPr>
                        <a:t>125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lnSpc>
                          <a:spcPts val="820"/>
                        </a:lnSpc>
                        <a:spcBef>
                          <a:spcPts val="580"/>
                        </a:spcBef>
                        <a:buNone/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05486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362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07941-C16C-4DBF-EB4E-200873F9B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EC" sz="2000" b="1" dirty="0"/>
              <a:t>RESULTADOS OBTENIDOS DE ACORDE A LA EJECUCIÓN CON EL APORTE COMUNITARIO </a:t>
            </a:r>
            <a:br>
              <a:rPr lang="es-EC" sz="2000" dirty="0"/>
            </a:br>
            <a:br>
              <a:rPr lang="es-EC" sz="2000" dirty="0"/>
            </a:br>
            <a:r>
              <a:rPr lang="es-EC" sz="2000" dirty="0"/>
              <a:t>- </a:t>
            </a:r>
            <a:r>
              <a:rPr lang="es-EC" sz="2000" b="1" dirty="0"/>
              <a:t>ESTERILIZACIONES A MASCOTAS DE COMPAÑÍA </a:t>
            </a:r>
            <a:br>
              <a:rPr lang="es-EC" sz="2000" dirty="0"/>
            </a:br>
            <a:endParaRPr lang="es-EC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E159E9-C015-7DEA-32AE-C596ECBA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918554"/>
            <a:ext cx="9495692" cy="43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7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61983-296D-E7CA-19CE-B87213F8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EC" sz="2200" b="1" dirty="0"/>
              <a:t>RESULTADOS OBTENIDOS DE ACORDE A LA EJECUCIÓN CON EL APORTE COMUNITARIO </a:t>
            </a:r>
            <a:br>
              <a:rPr lang="es-EC" sz="2200" dirty="0"/>
            </a:br>
            <a:r>
              <a:rPr lang="es-EC" sz="2200" dirty="0"/>
              <a:t> - </a:t>
            </a:r>
            <a:r>
              <a:rPr lang="es-EC" sz="2200" b="1" dirty="0"/>
              <a:t>VACUNACIÓN Y DESPARASITACIÓN A MASCOTAS DE COMPAÑÍA </a:t>
            </a:r>
            <a:br>
              <a:rPr lang="es-EC" dirty="0"/>
            </a:b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27FDAF-CE36-762E-8970-0F5E4B59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91" y="2590799"/>
            <a:ext cx="11283666" cy="252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115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04653" y="4046261"/>
            <a:ext cx="7285071" cy="1768613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>
                <a:latin typeface="Century Gothic" panose="020B0502020202020204" pitchFamily="34" charset="0"/>
              </a:rPr>
              <a:t>Gracias por su atención</a:t>
            </a:r>
            <a:endParaRPr lang="es-EC" sz="6000" b="1" dirty="0"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0EEEB6-0FD5-48B8-A8B1-90E96A4DC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35" y="1152761"/>
            <a:ext cx="9131129" cy="2022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66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BB6EE62-96F8-439D-BB7D-5D7AF8EB3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04" y="76724"/>
            <a:ext cx="11847991" cy="6439486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PROYECTO 2</a:t>
            </a:r>
          </a:p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ATENCIÓN ESPECIALIZADA A PERSONAS CON DISCAPACIDAD DE LA PARROQUIA SININCAY 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262898DC-42CC-4D52-9D61-91FEE21E94D9}"/>
              </a:ext>
            </a:extLst>
          </p:cNvPr>
          <p:cNvGraphicFramePr>
            <a:graphicFrameLocks noGrp="1"/>
          </p:cNvGraphicFramePr>
          <p:nvPr/>
        </p:nvGraphicFramePr>
        <p:xfrm>
          <a:off x="172003" y="2316307"/>
          <a:ext cx="673482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822">
                  <a:extLst>
                    <a:ext uri="{9D8B030D-6E8A-4147-A177-3AD203B41FA5}">
                      <a16:colId xmlns:a16="http://schemas.microsoft.com/office/drawing/2014/main" val="3417648476"/>
                    </a:ext>
                  </a:extLst>
                </a:gridCol>
              </a:tblGrid>
              <a:tr h="20694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COMPONENTES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73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1:</a:t>
                      </a:r>
                    </a:p>
                    <a:p>
                      <a:pPr algn="ctr"/>
                      <a:r>
                        <a:rPr lang="es-ES" b="0" dirty="0">
                          <a:latin typeface="Century Gothic" panose="020B0502020202020204" pitchFamily="34" charset="0"/>
                        </a:rPr>
                        <a:t>ATENCIONES EN EL HOGAR Y LA COMUNIDAD.</a:t>
                      </a:r>
                    </a:p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2:</a:t>
                      </a:r>
                    </a:p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TALLERES OCUPACIONALES PARA LA ESTIMULACIÓN DE HABILIDADES Y DESTREZAS E IMPULSO SOCIO-ECONÓMICO.</a:t>
                      </a:r>
                      <a:endParaRPr lang="es-EC" sz="18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3: </a:t>
                      </a:r>
                    </a:p>
                    <a:p>
                      <a:pPr algn="ctr"/>
                      <a:r>
                        <a:rPr lang="es-ES" b="0" dirty="0">
                          <a:latin typeface="Century Gothic" panose="020B0502020202020204" pitchFamily="34" charset="0"/>
                        </a:rPr>
                        <a:t>ALIMENTACIÓN.</a:t>
                      </a:r>
                      <a:endParaRPr lang="es-EC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139116"/>
                  </a:ext>
                </a:extLst>
              </a:tr>
            </a:tbl>
          </a:graphicData>
        </a:graphic>
      </p:graphicFrame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D98D7D10-5308-43AA-8130-B2243EA053B4}"/>
              </a:ext>
            </a:extLst>
          </p:cNvPr>
          <p:cNvGraphicFramePr>
            <a:graphicFrameLocks noGrp="1"/>
          </p:cNvGraphicFramePr>
          <p:nvPr/>
        </p:nvGraphicFramePr>
        <p:xfrm>
          <a:off x="172003" y="5202964"/>
          <a:ext cx="673482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411">
                  <a:extLst>
                    <a:ext uri="{9D8B030D-6E8A-4147-A177-3AD203B41FA5}">
                      <a16:colId xmlns:a16="http://schemas.microsoft.com/office/drawing/2014/main" val="2250082339"/>
                    </a:ext>
                  </a:extLst>
                </a:gridCol>
                <a:gridCol w="3367411">
                  <a:extLst>
                    <a:ext uri="{9D8B030D-6E8A-4147-A177-3AD203B41FA5}">
                      <a16:colId xmlns:a16="http://schemas.microsoft.com/office/drawing/2014/main" val="2672165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MONTO EJECUTADO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INVERSIÓN TOTAL </a:t>
                      </a:r>
                      <a:endParaRPr lang="es-EC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$ 11,071,56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572318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FCEC0EFD-1FE0-4093-8177-4EED4B5F479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626">
            <a:off x="7144787" y="2928103"/>
            <a:ext cx="1546860" cy="1824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Puede ser una imagen de 6 personas, souvlaki y texto">
            <a:extLst>
              <a:ext uri="{FF2B5EF4-FFF2-40B4-BE49-F238E27FC236}">
                <a16:creationId xmlns:a16="http://schemas.microsoft.com/office/drawing/2014/main" id="{44B2EDD3-057C-4AAF-A9F2-A69CD8D16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5"/>
          <a:stretch/>
        </p:blipFill>
        <p:spPr bwMode="auto">
          <a:xfrm rot="477623">
            <a:off x="8974761" y="3211681"/>
            <a:ext cx="2956161" cy="1492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ede ser una imagen de 9 personas, clarinete y texto">
            <a:extLst>
              <a:ext uri="{FF2B5EF4-FFF2-40B4-BE49-F238E27FC236}">
                <a16:creationId xmlns:a16="http://schemas.microsoft.com/office/drawing/2014/main" id="{05946F6F-8A71-4DC1-8C1D-3EFE1FFCD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19818" r="3237" b="28389"/>
          <a:stretch/>
        </p:blipFill>
        <p:spPr bwMode="auto">
          <a:xfrm>
            <a:off x="7555751" y="4947083"/>
            <a:ext cx="3815318" cy="1569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F562CD-3564-435D-91A8-677889E25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2751">
            <a:off x="9262410" y="1252257"/>
            <a:ext cx="2441359" cy="1549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ACD5E9-E83B-41C5-BEDD-27D4B4A2B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4406">
            <a:off x="7453520" y="1064545"/>
            <a:ext cx="1370258" cy="1600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69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A80EBDA-D4DB-4577-8727-5C85E89D1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04" y="76724"/>
            <a:ext cx="11847991" cy="6439486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PROYECTO 3</a:t>
            </a:r>
          </a:p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PROTECCIÓN DE DERECHOS DE NIÑOS MENORES A 5 AÑOS DE LA PARROQUIA SININCAY 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7C8397D5-DC73-4217-B237-B4AC4C910E26}"/>
              </a:ext>
            </a:extLst>
          </p:cNvPr>
          <p:cNvGraphicFramePr>
            <a:graphicFrameLocks noGrp="1"/>
          </p:cNvGraphicFramePr>
          <p:nvPr/>
        </p:nvGraphicFramePr>
        <p:xfrm>
          <a:off x="5307594" y="2692153"/>
          <a:ext cx="673482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822">
                  <a:extLst>
                    <a:ext uri="{9D8B030D-6E8A-4147-A177-3AD203B41FA5}">
                      <a16:colId xmlns:a16="http://schemas.microsoft.com/office/drawing/2014/main" val="3417648476"/>
                    </a:ext>
                  </a:extLst>
                </a:gridCol>
              </a:tblGrid>
              <a:tr h="20694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COMPONENTES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73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1:</a:t>
                      </a:r>
                    </a:p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FORTALECER LAS HABILIDADES DE COMUNICACIÓN AFECTIVA Y DESARROLLO DEL LENGUAJE EN NIÑOS DE 0 A 5 AÑOS.</a:t>
                      </a:r>
                      <a:endParaRPr lang="es-EC" sz="18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2:</a:t>
                      </a:r>
                    </a:p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ADQUISICIÓN DE MATERIAL DIDÁCTICO PARA LA ESTIMULACIÓN DEL LENGUAJE Y NEURODESARROLLO.</a:t>
                      </a:r>
                      <a:endParaRPr lang="es-EC" sz="18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139116"/>
                  </a:ext>
                </a:extLst>
              </a:tr>
            </a:tbl>
          </a:graphicData>
        </a:graphic>
      </p:graphicFrame>
      <p:graphicFrame>
        <p:nvGraphicFramePr>
          <p:cNvPr id="6" name="Tabla 8">
            <a:extLst>
              <a:ext uri="{FF2B5EF4-FFF2-40B4-BE49-F238E27FC236}">
                <a16:creationId xmlns:a16="http://schemas.microsoft.com/office/drawing/2014/main" id="{9FEFC537-2C2B-4CA9-A7D2-A2C44F8A48FA}"/>
              </a:ext>
            </a:extLst>
          </p:cNvPr>
          <p:cNvGraphicFramePr>
            <a:graphicFrameLocks noGrp="1"/>
          </p:cNvGraphicFramePr>
          <p:nvPr/>
        </p:nvGraphicFramePr>
        <p:xfrm>
          <a:off x="5348585" y="5422061"/>
          <a:ext cx="673482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411">
                  <a:extLst>
                    <a:ext uri="{9D8B030D-6E8A-4147-A177-3AD203B41FA5}">
                      <a16:colId xmlns:a16="http://schemas.microsoft.com/office/drawing/2014/main" val="2250082339"/>
                    </a:ext>
                  </a:extLst>
                </a:gridCol>
                <a:gridCol w="3367411">
                  <a:extLst>
                    <a:ext uri="{9D8B030D-6E8A-4147-A177-3AD203B41FA5}">
                      <a16:colId xmlns:a16="http://schemas.microsoft.com/office/drawing/2014/main" val="2672165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MONTO EJECUTADO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INVERSIÓN TOTAL </a:t>
                      </a:r>
                      <a:endParaRPr lang="es-EC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$ 6.606,00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572318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109339ED-576E-49F3-9327-B818A24484A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718">
            <a:off x="3104859" y="1163122"/>
            <a:ext cx="1974031" cy="2305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2FCF4A-D7EC-498A-8599-143E1140A29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0"/>
          <a:stretch/>
        </p:blipFill>
        <p:spPr bwMode="auto">
          <a:xfrm rot="21192908">
            <a:off x="2923682" y="3952681"/>
            <a:ext cx="2196237" cy="2233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E444CF8-8764-45D6-8436-5F70080AA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9473">
            <a:off x="166199" y="3860306"/>
            <a:ext cx="2255461" cy="241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5B5CAC-4264-423C-BDD1-462F874BFE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41" t="22847"/>
          <a:stretch/>
        </p:blipFill>
        <p:spPr>
          <a:xfrm rot="20003839">
            <a:off x="178156" y="1350809"/>
            <a:ext cx="2733548" cy="1930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EL NEURODESARROLLO INFANTIL | Atear Atención Familiar">
            <a:extLst>
              <a:ext uri="{FF2B5EF4-FFF2-40B4-BE49-F238E27FC236}">
                <a16:creationId xmlns:a16="http://schemas.microsoft.com/office/drawing/2014/main" id="{E19811A5-907D-45CF-A9D6-9E8B225F0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t="13997" r="28868" b="11930"/>
          <a:stretch/>
        </p:blipFill>
        <p:spPr bwMode="auto">
          <a:xfrm>
            <a:off x="8075866" y="1245536"/>
            <a:ext cx="1198278" cy="134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10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32F21991-FDB7-4653-8D04-7286EA27E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04" y="76724"/>
            <a:ext cx="11847991" cy="6439486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PROYECTO 4</a:t>
            </a:r>
          </a:p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ATENCIÓN PRIORITARIA A MUJERES EN SITUACIÓN DE VULNERABILIDAD Y JEFAS DE HOGAR DE LA PARROQUIA SININCAY 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5459291E-DB2D-430D-8D7D-F37668EF77B5}"/>
              </a:ext>
            </a:extLst>
          </p:cNvPr>
          <p:cNvGraphicFramePr>
            <a:graphicFrameLocks noGrp="1"/>
          </p:cNvGraphicFramePr>
          <p:nvPr/>
        </p:nvGraphicFramePr>
        <p:xfrm>
          <a:off x="65472" y="1463040"/>
          <a:ext cx="6734822" cy="4919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822">
                  <a:extLst>
                    <a:ext uri="{9D8B030D-6E8A-4147-A177-3AD203B41FA5}">
                      <a16:colId xmlns:a16="http://schemas.microsoft.com/office/drawing/2014/main" val="3417648476"/>
                    </a:ext>
                  </a:extLst>
                </a:gridCol>
              </a:tblGrid>
              <a:tr h="33115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COMPONENTES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739133"/>
                  </a:ext>
                </a:extLst>
              </a:tr>
              <a:tr h="4553342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1:</a:t>
                      </a:r>
                    </a:p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ADQUISICIÓN DE MATERIAL DE DIFUSIÓN PARA ESPACIOS DE SENSIBILIZACIÓN. </a:t>
                      </a:r>
                      <a:endParaRPr lang="es-EC" sz="18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2:</a:t>
                      </a:r>
                    </a:p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EJECUCIÓN DE TALLERES DE SENSIBILIZACIÓN EN TEMAS DE VBG</a:t>
                      </a: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ctr"/>
                      <a:r>
                        <a:rPr lang="es-EC" sz="18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COMPONENTE 3: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FORTALECIMIENTO DE CAPACIDADES INDIVIDUALES Y DERECHOS DE LA MUJER PARA EL IMPULSO E INDEPENDENCIA ECONÓMICA.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COMPONENTE 4: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ESPACIOS DE SENSIBILIZACIÓN ENFOCADOS A LA PROMOCIÓN DE LA SALUD MENTAL Y PREVENCIÓN DE LA VBG.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COMPONENTE 5: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ALIMENTACIÓN.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139116"/>
                  </a:ext>
                </a:extLst>
              </a:tr>
            </a:tbl>
          </a:graphicData>
        </a:graphic>
      </p:graphicFrame>
      <p:graphicFrame>
        <p:nvGraphicFramePr>
          <p:cNvPr id="6" name="Tabla 8">
            <a:extLst>
              <a:ext uri="{FF2B5EF4-FFF2-40B4-BE49-F238E27FC236}">
                <a16:creationId xmlns:a16="http://schemas.microsoft.com/office/drawing/2014/main" id="{254589FF-67E0-484A-B08D-3869D6CFA2C2}"/>
              </a:ext>
            </a:extLst>
          </p:cNvPr>
          <p:cNvGraphicFramePr>
            <a:graphicFrameLocks noGrp="1"/>
          </p:cNvGraphicFramePr>
          <p:nvPr/>
        </p:nvGraphicFramePr>
        <p:xfrm>
          <a:off x="6995231" y="1463040"/>
          <a:ext cx="502476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382">
                  <a:extLst>
                    <a:ext uri="{9D8B030D-6E8A-4147-A177-3AD203B41FA5}">
                      <a16:colId xmlns:a16="http://schemas.microsoft.com/office/drawing/2014/main" val="2250082339"/>
                    </a:ext>
                  </a:extLst>
                </a:gridCol>
                <a:gridCol w="2512382">
                  <a:extLst>
                    <a:ext uri="{9D8B030D-6E8A-4147-A177-3AD203B41FA5}">
                      <a16:colId xmlns:a16="http://schemas.microsoft.com/office/drawing/2014/main" val="2672165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MONTO EJECUTADO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INVERSIÓN TOTAL </a:t>
                      </a:r>
                      <a:endParaRPr lang="es-EC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$ 12,048,19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572318"/>
                  </a:ext>
                </a:extLst>
              </a:tr>
            </a:tbl>
          </a:graphicData>
        </a:graphic>
      </p:graphicFrame>
      <p:pic>
        <p:nvPicPr>
          <p:cNvPr id="3074" name="Picture 2" descr="Puede ser una imagen de 10 personas, multitud y texto">
            <a:extLst>
              <a:ext uri="{FF2B5EF4-FFF2-40B4-BE49-F238E27FC236}">
                <a16:creationId xmlns:a16="http://schemas.microsoft.com/office/drawing/2014/main" id="{EE3216A2-5D99-42FF-933D-072AC36F4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t="13999" r="8772" b="3447"/>
          <a:stretch/>
        </p:blipFill>
        <p:spPr bwMode="auto">
          <a:xfrm>
            <a:off x="6995231" y="4340961"/>
            <a:ext cx="2500916" cy="1784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5C3D43-C574-434D-98C0-6C04691698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082" y="4340960"/>
            <a:ext cx="2473914" cy="1784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Puede ser una imagen de una o varias personas y multitud">
            <a:extLst>
              <a:ext uri="{FF2B5EF4-FFF2-40B4-BE49-F238E27FC236}">
                <a16:creationId xmlns:a16="http://schemas.microsoft.com/office/drawing/2014/main" id="{DE19D27D-8E15-4C9E-AD4B-275D70B79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28272" r="1888" b="16117"/>
          <a:stretch/>
        </p:blipFill>
        <p:spPr bwMode="auto">
          <a:xfrm>
            <a:off x="7148189" y="2487719"/>
            <a:ext cx="4695916" cy="1617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79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489BF34-6327-48C8-A50D-047046F27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04" y="76724"/>
            <a:ext cx="11847991" cy="6439486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PROYECTO 5</a:t>
            </a:r>
          </a:p>
          <a:p>
            <a:pPr marL="0" indent="0" algn="ctr">
              <a:buNone/>
            </a:pPr>
            <a:r>
              <a:rPr lang="es-ES" b="1" dirty="0">
                <a:latin typeface="Century Gothic" panose="020B0502020202020204" pitchFamily="34" charset="0"/>
              </a:rPr>
              <a:t>ESCUELA DE LIDERAZGO Y ACTORÍA JUVENIL DE LA PARROQUIA SININCAY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152FE5A8-DCB7-486D-AB60-72451B738894}"/>
              </a:ext>
            </a:extLst>
          </p:cNvPr>
          <p:cNvGraphicFramePr>
            <a:graphicFrameLocks noGrp="1"/>
          </p:cNvGraphicFramePr>
          <p:nvPr/>
        </p:nvGraphicFramePr>
        <p:xfrm>
          <a:off x="92105" y="1888986"/>
          <a:ext cx="673482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822">
                  <a:extLst>
                    <a:ext uri="{9D8B030D-6E8A-4147-A177-3AD203B41FA5}">
                      <a16:colId xmlns:a16="http://schemas.microsoft.com/office/drawing/2014/main" val="3417648476"/>
                    </a:ext>
                  </a:extLst>
                </a:gridCol>
              </a:tblGrid>
              <a:tr h="20694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COMPONENTES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73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1:</a:t>
                      </a:r>
                    </a:p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FORTALECIMIENTO ORGANIZATIVO, COHESIÓN GRUPAL Y PARTICIPACIÓN JUVENIL.</a:t>
                      </a:r>
                    </a:p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COMPONENTE 2: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DIAGNÓSTICO, FACTIBILIDAD Y ESTRATEGIA PARTICIPATIVA PARA LA IMPLEMENTACIÓN DE LA ESCUELA DE LIDERAZGO Y ACTORÍA JUVENIL EN LA PARROQUIA SININCAY.</a:t>
                      </a:r>
                      <a:endParaRPr lang="es-EC" sz="1800" b="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139116"/>
                  </a:ext>
                </a:extLst>
              </a:tr>
            </a:tbl>
          </a:graphicData>
        </a:graphic>
      </p:graphicFrame>
      <p:graphicFrame>
        <p:nvGraphicFramePr>
          <p:cNvPr id="6" name="Tabla 8">
            <a:extLst>
              <a:ext uri="{FF2B5EF4-FFF2-40B4-BE49-F238E27FC236}">
                <a16:creationId xmlns:a16="http://schemas.microsoft.com/office/drawing/2014/main" id="{718521CD-6420-4F81-8454-1CFD5D2CC819}"/>
              </a:ext>
            </a:extLst>
          </p:cNvPr>
          <p:cNvGraphicFramePr>
            <a:graphicFrameLocks noGrp="1"/>
          </p:cNvGraphicFramePr>
          <p:nvPr/>
        </p:nvGraphicFramePr>
        <p:xfrm>
          <a:off x="1071235" y="4580878"/>
          <a:ext cx="5024764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382">
                  <a:extLst>
                    <a:ext uri="{9D8B030D-6E8A-4147-A177-3AD203B41FA5}">
                      <a16:colId xmlns:a16="http://schemas.microsoft.com/office/drawing/2014/main" val="2250082339"/>
                    </a:ext>
                  </a:extLst>
                </a:gridCol>
                <a:gridCol w="2512382">
                  <a:extLst>
                    <a:ext uri="{9D8B030D-6E8A-4147-A177-3AD203B41FA5}">
                      <a16:colId xmlns:a16="http://schemas.microsoft.com/office/drawing/2014/main" val="2672165078"/>
                    </a:ext>
                  </a:extLst>
                </a:gridCol>
              </a:tblGrid>
              <a:tr h="333553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DESCRIPCIÓN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entury Gothic" panose="020B0502020202020204" pitchFamily="34" charset="0"/>
                        </a:rPr>
                        <a:t>MONTO EJECUTADO </a:t>
                      </a:r>
                      <a:endParaRPr lang="es-EC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Century Gothic" panose="020B0502020202020204" pitchFamily="34" charset="0"/>
                        </a:rPr>
                        <a:t>INVERSIÓN TOTAL </a:t>
                      </a:r>
                      <a:endParaRPr lang="es-EC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latin typeface="Century Gothic" panose="020B0502020202020204" pitchFamily="34" charset="0"/>
                        </a:rPr>
                        <a:t>$ 20,000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572318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9AB82888-3337-4539-BCBA-517C2DC3A9B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8" r="9404"/>
          <a:stretch/>
        </p:blipFill>
        <p:spPr>
          <a:xfrm>
            <a:off x="7212921" y="1526492"/>
            <a:ext cx="4807074" cy="2112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E25B37-165B-4D17-BC04-5A58952F0F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455" y="3892735"/>
            <a:ext cx="2210540" cy="2112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754ED6D-C5BA-4FF7-B50B-A92E88616ED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5625" r="8388" b="23590"/>
          <a:stretch/>
        </p:blipFill>
        <p:spPr>
          <a:xfrm>
            <a:off x="7212921" y="3917760"/>
            <a:ext cx="2210540" cy="2112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4960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0" y="2206625"/>
            <a:ext cx="8445500" cy="919163"/>
          </a:xfrm>
        </p:spPr>
        <p:txBody>
          <a:bodyPr>
            <a:normAutofit/>
          </a:bodyPr>
          <a:lstStyle/>
          <a:p>
            <a:r>
              <a:rPr lang="es-ES" sz="4800" b="1" dirty="0">
                <a:latin typeface="Century Gothic" panose="020B0502020202020204" pitchFamily="34" charset="0"/>
              </a:rPr>
              <a:t>ASENTAMIENTOS HUMANOS</a:t>
            </a:r>
          </a:p>
          <a:p>
            <a:endParaRPr lang="es-EC" dirty="0"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17079C7-CD8C-4DB6-A38E-0417CE758BDD}"/>
              </a:ext>
            </a:extLst>
          </p:cNvPr>
          <p:cNvSpPr txBox="1"/>
          <p:nvPr/>
        </p:nvSpPr>
        <p:spPr>
          <a:xfrm>
            <a:off x="6652565" y="53753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ARQ. ERNESTO ORTEGA C.</a:t>
            </a:r>
            <a:endParaRPr lang="en-US" sz="2800" b="1" spc="-5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391477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35110</TotalTime>
  <Words>1205</Words>
  <Application>Microsoft Office PowerPoint</Application>
  <PresentationFormat>Panorámica</PresentationFormat>
  <Paragraphs>368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Times New Roman</vt:lpstr>
      <vt:lpstr>Wingdings</vt:lpstr>
      <vt:lpstr>Retrospección</vt:lpstr>
      <vt:lpstr>PROYECTOS EJECUTADOS CON RECURSOS DEL PRESUPUESTO PARTICIPATIVO MUNICIPAL 2024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ADQUISICIÓN DEL PREDIO CASA MANUEL PUMA</vt:lpstr>
      <vt:lpstr>Presentación de PowerPoint</vt:lpstr>
      <vt:lpstr> ESTUDIOS PREVIOS A LA CONSTRUCCIÓN DE OBRAS DE EQUIPAMIENTO COMUNITARIO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 DE SEGURIDAD PARROQUIAL</vt:lpstr>
      <vt:lpstr>Presentación de PowerPoint</vt:lpstr>
      <vt:lpstr>Presentación de PowerPoint</vt:lpstr>
      <vt:lpstr>Presentación de PowerPoint</vt:lpstr>
      <vt:lpstr>CONSULTORIAS VIALES</vt:lpstr>
      <vt:lpstr>REHABILITACIÓN ASFÁLTICA DE LAS CALLES DEL CENTRO PARROQUIAL DE SININCAY</vt:lpstr>
      <vt:lpstr>MANTENIMIENTO VIAL A NIVEL DE LASTRE DE LAS VÍAS DE LA PARROQUIA SININCAY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CAMPAÑA DE ESTERILIZACIÓN, VACUNACIÓN, DESPARASITACIÓN CANINA Y FELINA EN SECTORES VULNERABLES DE LA PARROQUIA SININCAY, PROMOVIENDO LA TENENCIA RESPONSABLE DE MASCOTAS.</vt:lpstr>
      <vt:lpstr>INVERSIÓN TOTAL </vt:lpstr>
      <vt:lpstr>RESULTADOS OBTENIDOS DE ACORDE AL CÓDIGO DE PROCESO MCS-GADPSIN23-27-2025-00001  - ESTERILIZACIONES A MASCOTAS DE COMPAÑÍA  </vt:lpstr>
      <vt:lpstr>RESULTADOS OBTENIDOS DE ACORDE AL CÓDIGO DE PROCESO MCS-GADPSIN23-27-2025-00001  - VACUNACIÓN Y DESPARASITACIÓN A MASCOTAS DE COMPAÑÍA  </vt:lpstr>
      <vt:lpstr>RESULTADOS OBTENIDOS DE ACORDE A LA EJECUCIÓN CON EL APORTE COMUNITARIO   - ESTERILIZACIONES A MASCOTAS DE COMPAÑÍA  </vt:lpstr>
      <vt:lpstr>RESULTADOS OBTENIDOS DE ACORDE A LA EJECUCIÓN CON EL APORTE COMUNITARIO   - VACUNACIÓN Y DESPARASITACIÓN A MASCOTAS DE COMPAÑÍA  </vt:lpstr>
      <vt:lpstr>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 2019</dc:title>
  <dc:creator>TECNICO SININCAY</dc:creator>
  <cp:lastModifiedBy>Jacqueline</cp:lastModifiedBy>
  <cp:revision>318</cp:revision>
  <cp:lastPrinted>2021-06-30T21:22:24Z</cp:lastPrinted>
  <dcterms:created xsi:type="dcterms:W3CDTF">2020-03-04T15:15:08Z</dcterms:created>
  <dcterms:modified xsi:type="dcterms:W3CDTF">2025-06-10T20:43:30Z</dcterms:modified>
</cp:coreProperties>
</file>