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76"/>
  </p:notesMasterIdLst>
  <p:handoutMasterIdLst>
    <p:handoutMasterId r:id="rId77"/>
  </p:handoutMasterIdLst>
  <p:sldIdLst>
    <p:sldId id="397" r:id="rId2"/>
    <p:sldId id="409" r:id="rId3"/>
    <p:sldId id="410" r:id="rId4"/>
    <p:sldId id="398" r:id="rId5"/>
    <p:sldId id="399" r:id="rId6"/>
    <p:sldId id="332" r:id="rId7"/>
    <p:sldId id="407" r:id="rId8"/>
    <p:sldId id="408" r:id="rId9"/>
    <p:sldId id="336" r:id="rId10"/>
    <p:sldId id="393" r:id="rId11"/>
    <p:sldId id="394" r:id="rId12"/>
    <p:sldId id="395" r:id="rId13"/>
    <p:sldId id="396" r:id="rId14"/>
    <p:sldId id="392" r:id="rId15"/>
    <p:sldId id="341" r:id="rId16"/>
    <p:sldId id="382" r:id="rId17"/>
    <p:sldId id="358" r:id="rId18"/>
    <p:sldId id="384" r:id="rId19"/>
    <p:sldId id="385" r:id="rId20"/>
    <p:sldId id="386" r:id="rId21"/>
    <p:sldId id="387" r:id="rId22"/>
    <p:sldId id="369" r:id="rId23"/>
    <p:sldId id="380" r:id="rId24"/>
    <p:sldId id="367" r:id="rId25"/>
    <p:sldId id="372" r:id="rId26"/>
    <p:sldId id="391" r:id="rId27"/>
    <p:sldId id="307" r:id="rId28"/>
    <p:sldId id="279" r:id="rId29"/>
    <p:sldId id="308" r:id="rId30"/>
    <p:sldId id="309" r:id="rId31"/>
    <p:sldId id="310" r:id="rId32"/>
    <p:sldId id="291" r:id="rId33"/>
    <p:sldId id="293" r:id="rId34"/>
    <p:sldId id="287" r:id="rId35"/>
    <p:sldId id="294" r:id="rId36"/>
    <p:sldId id="285" r:id="rId37"/>
    <p:sldId id="295" r:id="rId38"/>
    <p:sldId id="256" r:id="rId39"/>
    <p:sldId id="303" r:id="rId40"/>
    <p:sldId id="268" r:id="rId41"/>
    <p:sldId id="270" r:id="rId42"/>
    <p:sldId id="302" r:id="rId43"/>
    <p:sldId id="269" r:id="rId44"/>
    <p:sldId id="301" r:id="rId45"/>
    <p:sldId id="289" r:id="rId46"/>
    <p:sldId id="299" r:id="rId47"/>
    <p:sldId id="286" r:id="rId48"/>
    <p:sldId id="292" r:id="rId49"/>
    <p:sldId id="273" r:id="rId50"/>
    <p:sldId id="304" r:id="rId51"/>
    <p:sldId id="305" r:id="rId52"/>
    <p:sldId id="405" r:id="rId53"/>
    <p:sldId id="275" r:id="rId54"/>
    <p:sldId id="306" r:id="rId55"/>
    <p:sldId id="257" r:id="rId56"/>
    <p:sldId id="258" r:id="rId57"/>
    <p:sldId id="259" r:id="rId58"/>
    <p:sldId id="261" r:id="rId59"/>
    <p:sldId id="260" r:id="rId60"/>
    <p:sldId id="262" r:id="rId61"/>
    <p:sldId id="263" r:id="rId62"/>
    <p:sldId id="264" r:id="rId63"/>
    <p:sldId id="265" r:id="rId64"/>
    <p:sldId id="266" r:id="rId65"/>
    <p:sldId id="406" r:id="rId66"/>
    <p:sldId id="267" r:id="rId67"/>
    <p:sldId id="401" r:id="rId68"/>
    <p:sldId id="402" r:id="rId69"/>
    <p:sldId id="403" r:id="rId70"/>
    <p:sldId id="271" r:id="rId71"/>
    <p:sldId id="272" r:id="rId72"/>
    <p:sldId id="404" r:id="rId73"/>
    <p:sldId id="274" r:id="rId74"/>
    <p:sldId id="282" r:id="rId75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F99CC"/>
    <a:srgbClr val="CCCCFF"/>
    <a:srgbClr val="CC9900"/>
    <a:srgbClr val="E2AE08"/>
    <a:srgbClr val="14A1B8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8" autoAdjust="0"/>
    <p:restoredTop sz="94434" autoAdjust="0"/>
  </p:normalViewPr>
  <p:slideViewPr>
    <p:cSldViewPr snapToGrid="0">
      <p:cViewPr varScale="1">
        <p:scale>
          <a:sx n="66" d="100"/>
          <a:sy n="66" d="100"/>
        </p:scale>
        <p:origin x="678" y="66"/>
      </p:cViewPr>
      <p:guideLst/>
    </p:cSldViewPr>
  </p:slideViewPr>
  <p:outlineViewPr>
    <p:cViewPr>
      <p:scale>
        <a:sx n="33" d="100"/>
        <a:sy n="33" d="100"/>
      </p:scale>
      <p:origin x="0" y="-81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cqueline\Documents\DOCUMENTOS%20A%20PARTIR%20DEL%20MES%20DE%20MAY-DIC%202025\TABULACI&#211;N%20DE%20DATOS%20PREVIO%20AL%20COMPOSTAJE%20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c:style val="2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Ingresos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2A7F8C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2E00-45F2-8F77-F692A2E6AE7C}"/>
              </c:ext>
            </c:extLst>
          </c:dPt>
          <c:dPt>
            <c:idx val="1"/>
            <c:bubble3D val="0"/>
            <c:spPr>
              <a:solidFill>
                <a:srgbClr val="1C4C56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2E00-45F2-8F77-F692A2E6AE7C}"/>
              </c:ext>
            </c:extLst>
          </c:dPt>
          <c:dPt>
            <c:idx val="2"/>
            <c:bubble3D val="0"/>
            <c:spPr>
              <a:solidFill>
                <a:srgbClr val="C9962E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2E00-45F2-8F77-F692A2E6AE7C}"/>
              </c:ext>
            </c:extLst>
          </c:dPt>
          <c:dPt>
            <c:idx val="3"/>
            <c:bubble3D val="0"/>
            <c:spPr>
              <a:solidFill>
                <a:srgbClr val="4F7C52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2E00-45F2-8F77-F692A2E6AE7C}"/>
              </c:ext>
            </c:extLst>
          </c:dPt>
          <c:dPt>
            <c:idx val="4"/>
            <c:bubble3D val="0"/>
            <c:spPr>
              <a:solidFill>
                <a:srgbClr val="E8C766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2E00-45F2-8F77-F692A2E6AE7C}"/>
              </c:ext>
            </c:extLst>
          </c:dPt>
          <c:dPt>
            <c:idx val="5"/>
            <c:bubble3D val="0"/>
            <c:spPr>
              <a:solidFill>
                <a:srgbClr val="8AA0A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2E00-45F2-8F77-F692A2E6AE7C}"/>
              </c:ext>
            </c:extLst>
          </c:dPt>
          <c:dPt>
            <c:idx val="6"/>
            <c:bubble3D val="0"/>
            <c:spPr>
              <a:solidFill>
                <a:srgbClr val="A36F4B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2E00-45F2-8F77-F692A2E6AE7C}"/>
              </c:ext>
            </c:extLst>
          </c:dPt>
          <c:dPt>
            <c:idx val="7"/>
            <c:bubble3D val="0"/>
            <c:spPr>
              <a:solidFill>
                <a:srgbClr val="B7C0BF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2E00-45F2-8F77-F692A2E6AE7C}"/>
              </c:ext>
            </c:extLst>
          </c:dPt>
          <c:dPt>
            <c:idx val="8"/>
            <c:bubble3D val="0"/>
            <c:spPr>
              <a:solidFill>
                <a:srgbClr val="9AAFAE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2E00-45F2-8F77-F692A2E6AE7C}"/>
              </c:ext>
            </c:extLst>
          </c:dPt>
          <c:cat>
            <c:strRef>
              <c:f>Sheet1!$A$2:$A$10</c:f>
              <c:strCache>
                <c:ptCount val="9"/>
                <c:pt idx="0">
                  <c:v>Presupuesto Participativo – GAD Cuenca</c:v>
                </c:pt>
                <c:pt idx="1">
                  <c:v>Presupuesto General del Estado</c:v>
                </c:pt>
                <c:pt idx="2">
                  <c:v>Delegación de Competencias – GAD Cuenca</c:v>
                </c:pt>
                <c:pt idx="3">
                  <c:v>Tasas y Contribuciones</c:v>
                </c:pt>
                <c:pt idx="4">
                  <c:v>Ley 047</c:v>
                </c:pt>
                <c:pt idx="5">
                  <c:v>Gobierno Provincial del Azuay</c:v>
                </c:pt>
                <c:pt idx="6">
                  <c:v>ELECAUSTRO – Sistema de Riego</c:v>
                </c:pt>
                <c:pt idx="7">
                  <c:v>Otros Ingresos</c:v>
                </c:pt>
                <c:pt idx="8">
                  <c:v>EMAC – Convenio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1148311.28</c:v>
                </c:pt>
                <c:pt idx="1">
                  <c:v>515430.40000000002</c:v>
                </c:pt>
                <c:pt idx="2">
                  <c:v>103240.67</c:v>
                </c:pt>
                <c:pt idx="3">
                  <c:v>52882.35</c:v>
                </c:pt>
                <c:pt idx="4">
                  <c:v>43982.78</c:v>
                </c:pt>
                <c:pt idx="5">
                  <c:v>36133.17</c:v>
                </c:pt>
                <c:pt idx="6">
                  <c:v>25000</c:v>
                </c:pt>
                <c:pt idx="7">
                  <c:v>7233.3</c:v>
                </c:pt>
                <c:pt idx="8">
                  <c:v>5416.32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2E00-45F2-8F77-F692A2E6AE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8"/>
      </c:doughnutChart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RECEPCIÓN</a:t>
            </a:r>
            <a:r>
              <a:rPr lang="en-US" b="1" baseline="0"/>
              <a:t> DE RESIDUOS SÓLIDOS ORGÁNICOS DOMICILIARIOS CORRESPONDIENTE AL AÑO 2025</a:t>
            </a:r>
            <a:endParaRPr lang="en-US" b="1"/>
          </a:p>
        </c:rich>
      </c:tx>
      <c:layout>
        <c:manualLayout>
          <c:xMode val="edge"/>
          <c:yMode val="edge"/>
          <c:x val="7.9249306608641337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8647710923790613E-2"/>
          <c:y val="6.7323844545141759E-2"/>
          <c:w val="0.82918369153985227"/>
          <c:h val="0.7371251655043901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'RESIDUOS SÓLIDOS ORGÁNICO'!$D$15</c:f>
              <c:strCache>
                <c:ptCount val="1"/>
                <c:pt idx="0">
                  <c:v>PESO EN KG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  <a:sp3d>
              <a:contourClr>
                <a:schemeClr val="accent2">
                  <a:lumMod val="60000"/>
                  <a:lumOff val="4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'RESIDUOS SÓLIDOS ORGÁNICO'!$C$16:$C$27</c:f>
              <c:strCache>
                <c:ptCount val="12"/>
                <c:pt idx="0">
                  <c:v>ENERO</c:v>
                </c:pt>
                <c:pt idx="1">
                  <c:v>FEBRERO </c:v>
                </c:pt>
                <c:pt idx="2">
                  <c:v>MARZO </c:v>
                </c:pt>
                <c:pt idx="3">
                  <c:v>ABRIL </c:v>
                </c:pt>
                <c:pt idx="4">
                  <c:v>MAYO 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 </c:v>
                </c:pt>
                <c:pt idx="11">
                  <c:v>DICIEMBRE </c:v>
                </c:pt>
              </c:strCache>
            </c:strRef>
          </c:cat>
          <c:val>
            <c:numRef>
              <c:f>'RESIDUOS SÓLIDOS ORGÁNICO'!$D$16:$D$27</c:f>
              <c:numCache>
                <c:formatCode>0.00</c:formatCode>
                <c:ptCount val="12"/>
                <c:pt idx="0">
                  <c:v>4860.3999999999996</c:v>
                </c:pt>
                <c:pt idx="1">
                  <c:v>3572.4</c:v>
                </c:pt>
                <c:pt idx="2">
                  <c:v>3812.8</c:v>
                </c:pt>
                <c:pt idx="3">
                  <c:v>3898.4</c:v>
                </c:pt>
                <c:pt idx="4">
                  <c:v>4509.3999999999996</c:v>
                </c:pt>
                <c:pt idx="5" formatCode="General">
                  <c:v>4526.3999999999996</c:v>
                </c:pt>
                <c:pt idx="6" formatCode="General">
                  <c:v>3588</c:v>
                </c:pt>
                <c:pt idx="7" formatCode="General">
                  <c:v>4111</c:v>
                </c:pt>
                <c:pt idx="8" formatCode="General">
                  <c:v>3564.1</c:v>
                </c:pt>
                <c:pt idx="9" formatCode="General">
                  <c:v>3905.42</c:v>
                </c:pt>
                <c:pt idx="10" formatCode="General">
                  <c:v>2996.6</c:v>
                </c:pt>
                <c:pt idx="11" formatCode="General">
                  <c:v>3261.5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68-4B70-98CD-285A9CF58C3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81127359"/>
        <c:axId val="151815455"/>
        <c:axId val="524307199"/>
      </c:bar3DChart>
      <c:catAx>
        <c:axId val="38112735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b="1"/>
                  <a:t>MESES</a:t>
                </a:r>
                <a:r>
                  <a:rPr lang="es-EC" b="1" baseline="0"/>
                  <a:t> </a:t>
                </a:r>
                <a:endParaRPr lang="es-EC" b="1"/>
              </a:p>
            </c:rich>
          </c:tx>
          <c:layout>
            <c:manualLayout>
              <c:xMode val="edge"/>
              <c:yMode val="edge"/>
              <c:x val="0.45791677908036793"/>
              <c:y val="0.864070311638495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51815455"/>
        <c:crosses val="autoZero"/>
        <c:auto val="1"/>
        <c:lblAlgn val="ctr"/>
        <c:lblOffset val="100"/>
        <c:noMultiLvlLbl val="0"/>
      </c:catAx>
      <c:valAx>
        <c:axId val="151815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b="1"/>
                  <a:t>KILOGRAMOS</a:t>
                </a:r>
              </a:p>
            </c:rich>
          </c:tx>
          <c:layout>
            <c:manualLayout>
              <c:xMode val="edge"/>
              <c:yMode val="edge"/>
              <c:x val="1.4418849917420097E-2"/>
              <c:y val="0.416669446826326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81127359"/>
        <c:crosses val="autoZero"/>
        <c:crossBetween val="between"/>
      </c:valAx>
      <c:serAx>
        <c:axId val="524307199"/>
        <c:scaling>
          <c:orientation val="minMax"/>
        </c:scaling>
        <c:delete val="1"/>
        <c:axPos val="b"/>
        <c:majorTickMark val="none"/>
        <c:minorTickMark val="none"/>
        <c:tickLblPos val="nextTo"/>
        <c:crossAx val="151815455"/>
        <c:crosses val="autoZero"/>
      </c:ser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FF795A-D670-4018-90EF-EA7968423245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BC6B797-81EF-457B-BE7E-C83A9231F08B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Monto de 2 </a:t>
          </a:r>
          <a:r>
            <a:rPr lang="es-EC" alt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convenios  =</a:t>
          </a:r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alt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$</a:t>
          </a:r>
          <a:r>
            <a:rPr lang="es-EC" alt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altLang="en-US" sz="1400" b="1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rPr>
            <a:t>32.158,22</a:t>
          </a:r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07CA07-7B6E-4824-ADE1-8A2002CFD10B}" type="parTrans" cxnId="{EA8E6EA8-9855-4FA6-8F0A-5FD22FFDDC08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F82BD3-E1C2-4FC2-8599-1F6D63DAD93A}" type="sibTrans" cxnId="{EA8E6EA8-9855-4FA6-8F0A-5FD22FFDDC08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C97A23-B15A-4A91-A7CE-A423F30A0309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alt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Aporte </a:t>
          </a:r>
          <a:r>
            <a:rPr lang="es-ES" alt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Empresa Eléctrica </a:t>
          </a:r>
          <a:r>
            <a:rPr lang="es-EC" alt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$4.409,51 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2E6D5E-C4D2-4D40-B507-FA7990845FDD}" type="parTrans" cxnId="{AABE3FBA-094B-4378-8047-B4DDB1C2C94C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8ED0E3-154E-46D8-A171-C02702D1A5D3}" type="sibTrans" cxnId="{AABE3FBA-094B-4378-8047-B4DDB1C2C94C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931E19-A831-4614-8CD8-2F329A31B7AA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alt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Aporte GAD SININCAY </a:t>
          </a:r>
        </a:p>
        <a:p>
          <a:pPr>
            <a:buFont typeface="Arial" panose="020B0604020202020204" pitchFamily="34" charset="0"/>
            <a:buChar char="•"/>
          </a:pPr>
          <a:r>
            <a:rPr lang="es-EC" alt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$</a:t>
          </a:r>
          <a:r>
            <a:rPr lang="es-EC" alt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25. 691,03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4540BD-42EE-45EC-89B6-4595FC8D1772}" type="parTrans" cxnId="{027EB26F-BBE9-4C7F-AE05-1F32921F56D6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721B64-A536-4278-B4F9-6DAF318CF62F}" type="sibTrans" cxnId="{027EB26F-BBE9-4C7F-AE05-1F32921F56D6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2182F6-B266-4053-A60A-035C5162AC4D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alt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Aporte Comunidad </a:t>
          </a:r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alt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>
            <a:buFont typeface="Arial" panose="020B0604020202020204" pitchFamily="34" charset="0"/>
            <a:buChar char="•"/>
          </a:pPr>
          <a:r>
            <a:rPr 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$</a:t>
          </a:r>
          <a:r>
            <a:rPr lang="es-EC" altLang="es-E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2.057,68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D8C6C7-2713-4D1E-9C72-134A98D6FF47}" type="parTrans" cxnId="{9B3462D7-DE5D-4058-9439-BD165435BBA0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400984-4AD5-4366-ADDF-CEA687799D7B}" type="sibTrans" cxnId="{9B3462D7-DE5D-4058-9439-BD165435BBA0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237DE9-7800-40C4-B013-3341992BF735}" type="pres">
      <dgm:prSet presAssocID="{B8FF795A-D670-4018-90EF-EA7968423245}" presName="Name0" presStyleCnt="0">
        <dgm:presLayoutVars>
          <dgm:dir/>
          <dgm:animLvl val="lvl"/>
          <dgm:resizeHandles val="exact"/>
        </dgm:presLayoutVars>
      </dgm:prSet>
      <dgm:spPr/>
    </dgm:pt>
    <dgm:pt modelId="{C84417D9-6924-4E4B-A4D0-945DF0EDCA07}" type="pres">
      <dgm:prSet presAssocID="{BBC6B797-81EF-457B-BE7E-C83A9231F08B}" presName="vertFlow" presStyleCnt="0"/>
      <dgm:spPr/>
    </dgm:pt>
    <dgm:pt modelId="{B2E23D79-53CF-4ECF-9326-05D5476E6930}" type="pres">
      <dgm:prSet presAssocID="{BBC6B797-81EF-457B-BE7E-C83A9231F08B}" presName="header" presStyleLbl="node1" presStyleIdx="0" presStyleCnt="2" custLinFactY="-14015" custLinFactNeighborX="64018" custLinFactNeighborY="-100000"/>
      <dgm:spPr/>
    </dgm:pt>
    <dgm:pt modelId="{11B8C266-017E-4349-8AC7-9B110938C24F}" type="pres">
      <dgm:prSet presAssocID="{202E6D5E-C4D2-4D40-B507-FA7990845FDD}" presName="parTrans" presStyleLbl="sibTrans2D1" presStyleIdx="0" presStyleCnt="2"/>
      <dgm:spPr/>
    </dgm:pt>
    <dgm:pt modelId="{C1B8B4D4-DD55-4A6E-8277-D9115BFDCFE4}" type="pres">
      <dgm:prSet presAssocID="{FCC97A23-B15A-4A91-A7CE-A423F30A0309}" presName="child" presStyleLbl="alignAccFollowNode1" presStyleIdx="0" presStyleCnt="2" custLinFactY="-12211" custLinFactNeighborX="63397" custLinFactNeighborY="-100000">
        <dgm:presLayoutVars>
          <dgm:chMax val="0"/>
          <dgm:bulletEnabled val="1"/>
        </dgm:presLayoutVars>
      </dgm:prSet>
      <dgm:spPr/>
    </dgm:pt>
    <dgm:pt modelId="{AEB73D29-B482-495C-AEDF-E289C32D8378}" type="pres">
      <dgm:prSet presAssocID="{B38ED0E3-154E-46D8-A171-C02702D1A5D3}" presName="sibTrans" presStyleLbl="sibTrans2D1" presStyleIdx="1" presStyleCnt="2"/>
      <dgm:spPr/>
    </dgm:pt>
    <dgm:pt modelId="{6925C6F4-CE02-403B-A497-12909C46F960}" type="pres">
      <dgm:prSet presAssocID="{F3931E19-A831-4614-8CD8-2F329A31B7AA}" presName="child" presStyleLbl="alignAccFollowNode1" presStyleIdx="1" presStyleCnt="2" custLinFactY="-18671" custLinFactNeighborX="64640" custLinFactNeighborY="-100000">
        <dgm:presLayoutVars>
          <dgm:chMax val="0"/>
          <dgm:bulletEnabled val="1"/>
        </dgm:presLayoutVars>
      </dgm:prSet>
      <dgm:spPr/>
    </dgm:pt>
    <dgm:pt modelId="{5C5124D1-67CF-48CE-BF76-5F1E881B9AA4}" type="pres">
      <dgm:prSet presAssocID="{BBC6B797-81EF-457B-BE7E-C83A9231F08B}" presName="hSp" presStyleCnt="0"/>
      <dgm:spPr/>
    </dgm:pt>
    <dgm:pt modelId="{5D4D7BD0-552E-4010-B45A-41979A59931B}" type="pres">
      <dgm:prSet presAssocID="{EA2182F6-B266-4053-A60A-035C5162AC4D}" presName="vertFlow" presStyleCnt="0"/>
      <dgm:spPr/>
    </dgm:pt>
    <dgm:pt modelId="{AAA9946F-C1D4-4B77-887A-56E85A60B99D}" type="pres">
      <dgm:prSet presAssocID="{EA2182F6-B266-4053-A60A-035C5162AC4D}" presName="header" presStyleLbl="node1" presStyleIdx="1" presStyleCnt="2" custLinFactY="140681" custLinFactNeighborX="-48815" custLinFactNeighborY="200000"/>
      <dgm:spPr/>
    </dgm:pt>
  </dgm:ptLst>
  <dgm:cxnLst>
    <dgm:cxn modelId="{EA935B0C-C7B1-4C15-9201-D5B0A8B40D02}" type="presOf" srcId="{B8FF795A-D670-4018-90EF-EA7968423245}" destId="{4D237DE9-7800-40C4-B013-3341992BF735}" srcOrd="0" destOrd="0" presId="urn:microsoft.com/office/officeart/2005/8/layout/lProcess1"/>
    <dgm:cxn modelId="{09AA222D-48BC-4C0D-AE8D-5810FE7C3E9B}" type="presOf" srcId="{F3931E19-A831-4614-8CD8-2F329A31B7AA}" destId="{6925C6F4-CE02-403B-A497-12909C46F960}" srcOrd="0" destOrd="0" presId="urn:microsoft.com/office/officeart/2005/8/layout/lProcess1"/>
    <dgm:cxn modelId="{1DDBDC4A-D143-4081-BFE0-17FC205E6932}" type="presOf" srcId="{FCC97A23-B15A-4A91-A7CE-A423F30A0309}" destId="{C1B8B4D4-DD55-4A6E-8277-D9115BFDCFE4}" srcOrd="0" destOrd="0" presId="urn:microsoft.com/office/officeart/2005/8/layout/lProcess1"/>
    <dgm:cxn modelId="{6C5E206C-F059-4A33-824C-C29026D461B9}" type="presOf" srcId="{BBC6B797-81EF-457B-BE7E-C83A9231F08B}" destId="{B2E23D79-53CF-4ECF-9326-05D5476E6930}" srcOrd="0" destOrd="0" presId="urn:microsoft.com/office/officeart/2005/8/layout/lProcess1"/>
    <dgm:cxn modelId="{027EB26F-BBE9-4C7F-AE05-1F32921F56D6}" srcId="{BBC6B797-81EF-457B-BE7E-C83A9231F08B}" destId="{F3931E19-A831-4614-8CD8-2F329A31B7AA}" srcOrd="1" destOrd="0" parTransId="{334540BD-42EE-45EC-89B6-4595FC8D1772}" sibTransId="{0D721B64-A536-4278-B4F9-6DAF318CF62F}"/>
    <dgm:cxn modelId="{E353FEA6-3636-431A-867F-C6D74684DFFE}" type="presOf" srcId="{202E6D5E-C4D2-4D40-B507-FA7990845FDD}" destId="{11B8C266-017E-4349-8AC7-9B110938C24F}" srcOrd="0" destOrd="0" presId="urn:microsoft.com/office/officeart/2005/8/layout/lProcess1"/>
    <dgm:cxn modelId="{EA8E6EA8-9855-4FA6-8F0A-5FD22FFDDC08}" srcId="{B8FF795A-D670-4018-90EF-EA7968423245}" destId="{BBC6B797-81EF-457B-BE7E-C83A9231F08B}" srcOrd="0" destOrd="0" parTransId="{1E07CA07-7B6E-4824-ADE1-8A2002CFD10B}" sibTransId="{AFF82BD3-E1C2-4FC2-8599-1F6D63DAD93A}"/>
    <dgm:cxn modelId="{BC70FCB2-CC12-408A-AE3A-444FCEC7A7C2}" type="presOf" srcId="{EA2182F6-B266-4053-A60A-035C5162AC4D}" destId="{AAA9946F-C1D4-4B77-887A-56E85A60B99D}" srcOrd="0" destOrd="0" presId="urn:microsoft.com/office/officeart/2005/8/layout/lProcess1"/>
    <dgm:cxn modelId="{AABE3FBA-094B-4378-8047-B4DDB1C2C94C}" srcId="{BBC6B797-81EF-457B-BE7E-C83A9231F08B}" destId="{FCC97A23-B15A-4A91-A7CE-A423F30A0309}" srcOrd="0" destOrd="0" parTransId="{202E6D5E-C4D2-4D40-B507-FA7990845FDD}" sibTransId="{B38ED0E3-154E-46D8-A171-C02702D1A5D3}"/>
    <dgm:cxn modelId="{D46333C5-938B-4FEC-A1A6-4781EFF50B42}" type="presOf" srcId="{B38ED0E3-154E-46D8-A171-C02702D1A5D3}" destId="{AEB73D29-B482-495C-AEDF-E289C32D8378}" srcOrd="0" destOrd="0" presId="urn:microsoft.com/office/officeart/2005/8/layout/lProcess1"/>
    <dgm:cxn modelId="{9B3462D7-DE5D-4058-9439-BD165435BBA0}" srcId="{B8FF795A-D670-4018-90EF-EA7968423245}" destId="{EA2182F6-B266-4053-A60A-035C5162AC4D}" srcOrd="1" destOrd="0" parTransId="{B2D8C6C7-2713-4D1E-9C72-134A98D6FF47}" sibTransId="{15400984-4AD5-4366-ADDF-CEA687799D7B}"/>
    <dgm:cxn modelId="{A0EFC51D-AF03-40D4-A65C-DF608ECEFEDD}" type="presParOf" srcId="{4D237DE9-7800-40C4-B013-3341992BF735}" destId="{C84417D9-6924-4E4B-A4D0-945DF0EDCA07}" srcOrd="0" destOrd="0" presId="urn:microsoft.com/office/officeart/2005/8/layout/lProcess1"/>
    <dgm:cxn modelId="{94E498F5-AE20-4031-B47E-4E598140FC71}" type="presParOf" srcId="{C84417D9-6924-4E4B-A4D0-945DF0EDCA07}" destId="{B2E23D79-53CF-4ECF-9326-05D5476E6930}" srcOrd="0" destOrd="0" presId="urn:microsoft.com/office/officeart/2005/8/layout/lProcess1"/>
    <dgm:cxn modelId="{627B1CC1-2475-4648-BC1E-CCCB1238E9DE}" type="presParOf" srcId="{C84417D9-6924-4E4B-A4D0-945DF0EDCA07}" destId="{11B8C266-017E-4349-8AC7-9B110938C24F}" srcOrd="1" destOrd="0" presId="urn:microsoft.com/office/officeart/2005/8/layout/lProcess1"/>
    <dgm:cxn modelId="{DDB87CCB-D8CD-4E23-B474-621BA1E0E399}" type="presParOf" srcId="{C84417D9-6924-4E4B-A4D0-945DF0EDCA07}" destId="{C1B8B4D4-DD55-4A6E-8277-D9115BFDCFE4}" srcOrd="2" destOrd="0" presId="urn:microsoft.com/office/officeart/2005/8/layout/lProcess1"/>
    <dgm:cxn modelId="{959A4A79-E54E-4491-B717-890115EF7601}" type="presParOf" srcId="{C84417D9-6924-4E4B-A4D0-945DF0EDCA07}" destId="{AEB73D29-B482-495C-AEDF-E289C32D8378}" srcOrd="3" destOrd="0" presId="urn:microsoft.com/office/officeart/2005/8/layout/lProcess1"/>
    <dgm:cxn modelId="{4101D6FD-543A-4D53-905B-D8125E61E2E2}" type="presParOf" srcId="{C84417D9-6924-4E4B-A4D0-945DF0EDCA07}" destId="{6925C6F4-CE02-403B-A497-12909C46F960}" srcOrd="4" destOrd="0" presId="urn:microsoft.com/office/officeart/2005/8/layout/lProcess1"/>
    <dgm:cxn modelId="{5B7276AB-CDA4-4820-B6C1-6833FA670ECD}" type="presParOf" srcId="{4D237DE9-7800-40C4-B013-3341992BF735}" destId="{5C5124D1-67CF-48CE-BF76-5F1E881B9AA4}" srcOrd="1" destOrd="0" presId="urn:microsoft.com/office/officeart/2005/8/layout/lProcess1"/>
    <dgm:cxn modelId="{81655D53-5729-4F4B-8FC4-EC860A75FACC}" type="presParOf" srcId="{4D237DE9-7800-40C4-B013-3341992BF735}" destId="{5D4D7BD0-552E-4010-B45A-41979A59931B}" srcOrd="2" destOrd="0" presId="urn:microsoft.com/office/officeart/2005/8/layout/lProcess1"/>
    <dgm:cxn modelId="{69836D28-56BA-4397-B321-9D8DD74B1DDF}" type="presParOf" srcId="{5D4D7BD0-552E-4010-B45A-41979A59931B}" destId="{AAA9946F-C1D4-4B77-887A-56E85A60B99D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4E562F-04BD-4A58-BE3E-9898CD63C5E4}" type="doc">
      <dgm:prSet loTypeId="urn:microsoft.com/office/officeart/2005/8/layout/hierarchy3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DF278C63-B17B-424A-AFE7-E519A87B38B2}">
      <dgm:prSet phldrT="[Texto]"/>
      <dgm:spPr/>
      <dgm:t>
        <a:bodyPr/>
        <a:lstStyle/>
        <a:p>
          <a:pPr algn="ctr"/>
          <a:r>
            <a:rPr lang="es-EC" altLang="es-EC" b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CONSTRUCCION DEL ALCANTARILLADO SANITARIO PARA EL SECTOR LAS COCHAS - SAN JUAN DE DIOS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BFC337-5EC1-4AAE-A52D-65E2AE691CAD}" type="parTrans" cxnId="{84C71ACB-D253-45ED-9D2C-48D687ABD9DB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684B40-85BF-46F2-B8F7-CC58E4C53334}" type="sibTrans" cxnId="{84C71ACB-D253-45ED-9D2C-48D687ABD9DB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2DF24C-BAFE-4951-8E49-2E0CA11A8F5F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b="1">
              <a:latin typeface="Arial" panose="020B0604020202020204" pitchFamily="34" charset="0"/>
              <a:cs typeface="Arial" panose="020B0604020202020204" pitchFamily="34" charset="0"/>
            </a:rPr>
            <a:t>Monto de</a:t>
          </a:r>
          <a:r>
            <a:rPr lang="es-EC" altLang="es-ES" b="1">
              <a:latin typeface="Arial" panose="020B0604020202020204" pitchFamily="34" charset="0"/>
              <a:cs typeface="Arial" panose="020B0604020202020204" pitchFamily="34" charset="0"/>
            </a:rPr>
            <a:t>l convenio=</a:t>
          </a:r>
          <a:r>
            <a:rPr lang="es-ES" b="1">
              <a:latin typeface="Arial" panose="020B0604020202020204" pitchFamily="34" charset="0"/>
              <a:cs typeface="Arial" panose="020B0604020202020204" pitchFamily="34" charset="0"/>
            </a:rPr>
            <a:t> $</a:t>
          </a:r>
          <a:r>
            <a:rPr lang="es-EC" altLang="es-ES" b="1">
              <a:latin typeface="Arial" panose="020B0604020202020204" pitchFamily="34" charset="0"/>
              <a:cs typeface="Arial" panose="020B0604020202020204" pitchFamily="34" charset="0"/>
            </a:rPr>
            <a:t> 388.923,97</a:t>
          </a:r>
          <a:r>
            <a:rPr lang="es-ES" b="1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FC5574-6E9E-4D5B-8664-7EB5D2B9F13C}" type="parTrans" cxnId="{6ECDEFB7-04FD-4C76-80F8-4494543B0C78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A6AF4D-BC5A-4A61-BE2C-A03E42BFA760}" type="sibTrans" cxnId="{6ECDEFB7-04FD-4C76-80F8-4494543B0C78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050321-C4B3-4450-9C14-B1165738EE99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altLang="es-ES" b="1">
              <a:latin typeface="Arial" panose="020B0604020202020204" pitchFamily="34" charset="0"/>
              <a:cs typeface="Arial" panose="020B0604020202020204" pitchFamily="34" charset="0"/>
            </a:rPr>
            <a:t>Aporte GAD SININCAY </a:t>
          </a:r>
          <a:r>
            <a:rPr lang="es-ES" b="1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altLang="es-ES" b="1">
              <a:latin typeface="Arial" panose="020B0604020202020204" pitchFamily="34" charset="0"/>
              <a:cs typeface="Arial" panose="020B0604020202020204" pitchFamily="34" charset="0"/>
            </a:rPr>
            <a:t>= </a:t>
          </a:r>
          <a:r>
            <a:rPr lang="es-ES" b="1">
              <a:latin typeface="Arial" panose="020B0604020202020204" pitchFamily="34" charset="0"/>
              <a:cs typeface="Arial" panose="020B0604020202020204" pitchFamily="34" charset="0"/>
            </a:rPr>
            <a:t>$</a:t>
          </a:r>
          <a:r>
            <a:rPr lang="es-EC" altLang="es-ES" b="1">
              <a:latin typeface="Arial" panose="020B0604020202020204" pitchFamily="34" charset="0"/>
              <a:cs typeface="Arial" panose="020B0604020202020204" pitchFamily="34" charset="0"/>
            </a:rPr>
            <a:t>69.962,91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70E506-01D4-4593-8B1E-AC0EF0903D26}" type="parTrans" cxnId="{1BED2E74-7A4F-49B3-B20F-8FDAAE8C06DE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C2FDB7-C755-41A5-9954-FF2D56A7DC50}" type="sibTrans" cxnId="{1BED2E74-7A4F-49B3-B20F-8FDAAE8C06DE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51E359-DD44-4D73-B97A-AADD8B553AE6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altLang="es-ES" b="1">
              <a:latin typeface="Arial" panose="020B0604020202020204" pitchFamily="34" charset="0"/>
              <a:cs typeface="Arial" panose="020B0604020202020204" pitchFamily="34" charset="0"/>
            </a:rPr>
            <a:t>Aporte ETAPA </a:t>
          </a:r>
          <a:r>
            <a:rPr lang="es-ES" b="1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altLang="es-ES" b="1">
              <a:latin typeface="Arial" panose="020B0604020202020204" pitchFamily="34" charset="0"/>
              <a:cs typeface="Arial" panose="020B0604020202020204" pitchFamily="34" charset="0"/>
            </a:rPr>
            <a:t>= $ 69.962,91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C64DBF-0FFF-4527-A1C6-6BEE37AAB0EB}" type="parTrans" cxnId="{461386E3-0336-4B79-83AD-56A4099C3D4F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39E94C-CBB8-4632-9BB9-FFF399DE9D1F}" type="sibTrans" cxnId="{461386E3-0336-4B79-83AD-56A4099C3D4F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E7598E-722F-444F-B021-4A31ED062379}" type="pres">
      <dgm:prSet presAssocID="{824E562F-04BD-4A58-BE3E-9898CD63C5E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00FD0D3-1ADD-450B-8262-1C94600E9A99}" type="pres">
      <dgm:prSet presAssocID="{DF278C63-B17B-424A-AFE7-E519A87B38B2}" presName="root" presStyleCnt="0"/>
      <dgm:spPr/>
    </dgm:pt>
    <dgm:pt modelId="{C064E66F-77FE-4013-AE72-28C15774ECBE}" type="pres">
      <dgm:prSet presAssocID="{DF278C63-B17B-424A-AFE7-E519A87B38B2}" presName="rootComposite" presStyleCnt="0"/>
      <dgm:spPr/>
    </dgm:pt>
    <dgm:pt modelId="{A84E08B3-2500-4B3D-B0D9-5BE9C8C8380D}" type="pres">
      <dgm:prSet presAssocID="{DF278C63-B17B-424A-AFE7-E519A87B38B2}" presName="rootText" presStyleLbl="node1" presStyleIdx="0" presStyleCnt="1" custScaleX="165105"/>
      <dgm:spPr/>
    </dgm:pt>
    <dgm:pt modelId="{2379DE0C-54F4-43DC-AC07-753A6B0C04CE}" type="pres">
      <dgm:prSet presAssocID="{DF278C63-B17B-424A-AFE7-E519A87B38B2}" presName="rootConnector" presStyleLbl="node1" presStyleIdx="0" presStyleCnt="1"/>
      <dgm:spPr/>
    </dgm:pt>
    <dgm:pt modelId="{BE3F0A97-2446-40A6-B0E4-218A6FFD823E}" type="pres">
      <dgm:prSet presAssocID="{DF278C63-B17B-424A-AFE7-E519A87B38B2}" presName="childShape" presStyleCnt="0"/>
      <dgm:spPr/>
    </dgm:pt>
    <dgm:pt modelId="{4A681127-EE3B-420C-A520-ADF269CC04E6}" type="pres">
      <dgm:prSet presAssocID="{D2FC5574-6E9E-4D5B-8664-7EB5D2B9F13C}" presName="Name13" presStyleLbl="parChTrans1D2" presStyleIdx="0" presStyleCnt="3"/>
      <dgm:spPr/>
    </dgm:pt>
    <dgm:pt modelId="{28BB93CE-B168-496E-8F96-F6583B142537}" type="pres">
      <dgm:prSet presAssocID="{592DF24C-BAFE-4951-8E49-2E0CA11A8F5F}" presName="childText" presStyleLbl="bgAcc1" presStyleIdx="0" presStyleCnt="3" custScaleX="210621" custScaleY="46224">
        <dgm:presLayoutVars>
          <dgm:bulletEnabled val="1"/>
        </dgm:presLayoutVars>
      </dgm:prSet>
      <dgm:spPr/>
    </dgm:pt>
    <dgm:pt modelId="{0BD70116-BBE5-4634-A69A-EDEFB5026C82}" type="pres">
      <dgm:prSet presAssocID="{F8C64DBF-0FFF-4527-A1C6-6BEE37AAB0EB}" presName="Name13" presStyleLbl="parChTrans1D2" presStyleIdx="1" presStyleCnt="3"/>
      <dgm:spPr/>
    </dgm:pt>
    <dgm:pt modelId="{61629A82-34F3-486F-9AD8-137BA395E2A1}" type="pres">
      <dgm:prSet presAssocID="{7351E359-DD44-4D73-B97A-AADD8B553AE6}" presName="childText" presStyleLbl="bgAcc1" presStyleIdx="1" presStyleCnt="3" custScaleX="184719" custScaleY="46180">
        <dgm:presLayoutVars>
          <dgm:bulletEnabled val="1"/>
        </dgm:presLayoutVars>
      </dgm:prSet>
      <dgm:spPr/>
    </dgm:pt>
    <dgm:pt modelId="{9A201221-6A1A-440E-BF12-508E138C34B6}" type="pres">
      <dgm:prSet presAssocID="{0170E506-01D4-4593-8B1E-AC0EF0903D26}" presName="Name13" presStyleLbl="parChTrans1D2" presStyleIdx="2" presStyleCnt="3"/>
      <dgm:spPr/>
    </dgm:pt>
    <dgm:pt modelId="{65B6AB71-1A1A-4C05-AE51-882A978C93F9}" type="pres">
      <dgm:prSet presAssocID="{FC050321-C4B3-4450-9C14-B1165738EE99}" presName="childText" presStyleLbl="bgAcc1" presStyleIdx="2" presStyleCnt="3" custScaleX="199339" custScaleY="42557">
        <dgm:presLayoutVars>
          <dgm:bulletEnabled val="1"/>
        </dgm:presLayoutVars>
      </dgm:prSet>
      <dgm:spPr/>
    </dgm:pt>
  </dgm:ptLst>
  <dgm:cxnLst>
    <dgm:cxn modelId="{E74B1806-0C2A-42B0-87C4-BE54C80F9237}" type="presOf" srcId="{DF278C63-B17B-424A-AFE7-E519A87B38B2}" destId="{A84E08B3-2500-4B3D-B0D9-5BE9C8C8380D}" srcOrd="0" destOrd="0" presId="urn:microsoft.com/office/officeart/2005/8/layout/hierarchy3"/>
    <dgm:cxn modelId="{9091580D-7A7B-4E61-876D-79AD55F5E18B}" type="presOf" srcId="{DF278C63-B17B-424A-AFE7-E519A87B38B2}" destId="{2379DE0C-54F4-43DC-AC07-753A6B0C04CE}" srcOrd="1" destOrd="0" presId="urn:microsoft.com/office/officeart/2005/8/layout/hierarchy3"/>
    <dgm:cxn modelId="{85E1263B-5F8F-401B-BDF9-21446EA037F2}" type="presOf" srcId="{0170E506-01D4-4593-8B1E-AC0EF0903D26}" destId="{9A201221-6A1A-440E-BF12-508E138C34B6}" srcOrd="0" destOrd="0" presId="urn:microsoft.com/office/officeart/2005/8/layout/hierarchy3"/>
    <dgm:cxn modelId="{34CA904D-56A9-4577-969A-ABD70DB49B69}" type="presOf" srcId="{FC050321-C4B3-4450-9C14-B1165738EE99}" destId="{65B6AB71-1A1A-4C05-AE51-882A978C93F9}" srcOrd="0" destOrd="0" presId="urn:microsoft.com/office/officeart/2005/8/layout/hierarchy3"/>
    <dgm:cxn modelId="{3319CA50-233B-42F3-92E0-32C1AEBC1840}" type="presOf" srcId="{7351E359-DD44-4D73-B97A-AADD8B553AE6}" destId="{61629A82-34F3-486F-9AD8-137BA395E2A1}" srcOrd="0" destOrd="0" presId="urn:microsoft.com/office/officeart/2005/8/layout/hierarchy3"/>
    <dgm:cxn modelId="{1BED2E74-7A4F-49B3-B20F-8FDAAE8C06DE}" srcId="{DF278C63-B17B-424A-AFE7-E519A87B38B2}" destId="{FC050321-C4B3-4450-9C14-B1165738EE99}" srcOrd="2" destOrd="0" parTransId="{0170E506-01D4-4593-8B1E-AC0EF0903D26}" sibTransId="{3BC2FDB7-C755-41A5-9954-FF2D56A7DC50}"/>
    <dgm:cxn modelId="{6A6F5174-E6E6-4A61-9139-CFE565F58633}" type="presOf" srcId="{592DF24C-BAFE-4951-8E49-2E0CA11A8F5F}" destId="{28BB93CE-B168-496E-8F96-F6583B142537}" srcOrd="0" destOrd="0" presId="urn:microsoft.com/office/officeart/2005/8/layout/hierarchy3"/>
    <dgm:cxn modelId="{14214359-DDA5-4209-9B41-98340471FAF8}" type="presOf" srcId="{824E562F-04BD-4A58-BE3E-9898CD63C5E4}" destId="{61E7598E-722F-444F-B021-4A31ED062379}" srcOrd="0" destOrd="0" presId="urn:microsoft.com/office/officeart/2005/8/layout/hierarchy3"/>
    <dgm:cxn modelId="{7B3045AC-41C5-4E10-BFA6-34A48F49D484}" type="presOf" srcId="{D2FC5574-6E9E-4D5B-8664-7EB5D2B9F13C}" destId="{4A681127-EE3B-420C-A520-ADF269CC04E6}" srcOrd="0" destOrd="0" presId="urn:microsoft.com/office/officeart/2005/8/layout/hierarchy3"/>
    <dgm:cxn modelId="{6ECDEFB7-04FD-4C76-80F8-4494543B0C78}" srcId="{DF278C63-B17B-424A-AFE7-E519A87B38B2}" destId="{592DF24C-BAFE-4951-8E49-2E0CA11A8F5F}" srcOrd="0" destOrd="0" parTransId="{D2FC5574-6E9E-4D5B-8664-7EB5D2B9F13C}" sibTransId="{7AA6AF4D-BC5A-4A61-BE2C-A03E42BFA760}"/>
    <dgm:cxn modelId="{84C71ACB-D253-45ED-9D2C-48D687ABD9DB}" srcId="{824E562F-04BD-4A58-BE3E-9898CD63C5E4}" destId="{DF278C63-B17B-424A-AFE7-E519A87B38B2}" srcOrd="0" destOrd="0" parTransId="{46BFC337-5EC1-4AAE-A52D-65E2AE691CAD}" sibTransId="{CC684B40-85BF-46F2-B8F7-CC58E4C53334}"/>
    <dgm:cxn modelId="{EEF668D3-5DBC-41C3-A37D-697417D74995}" type="presOf" srcId="{F8C64DBF-0FFF-4527-A1C6-6BEE37AAB0EB}" destId="{0BD70116-BBE5-4634-A69A-EDEFB5026C82}" srcOrd="0" destOrd="0" presId="urn:microsoft.com/office/officeart/2005/8/layout/hierarchy3"/>
    <dgm:cxn modelId="{461386E3-0336-4B79-83AD-56A4099C3D4F}" srcId="{DF278C63-B17B-424A-AFE7-E519A87B38B2}" destId="{7351E359-DD44-4D73-B97A-AADD8B553AE6}" srcOrd="1" destOrd="0" parTransId="{F8C64DBF-0FFF-4527-A1C6-6BEE37AAB0EB}" sibTransId="{C539E94C-CBB8-4632-9BB9-FFF399DE9D1F}"/>
    <dgm:cxn modelId="{C919985B-36EE-4D5F-AB77-EB869E21ADA0}" type="presParOf" srcId="{61E7598E-722F-444F-B021-4A31ED062379}" destId="{100FD0D3-1ADD-450B-8262-1C94600E9A99}" srcOrd="0" destOrd="0" presId="urn:microsoft.com/office/officeart/2005/8/layout/hierarchy3"/>
    <dgm:cxn modelId="{6D74B9D2-A70B-4C2F-9393-15025A4D7EEF}" type="presParOf" srcId="{100FD0D3-1ADD-450B-8262-1C94600E9A99}" destId="{C064E66F-77FE-4013-AE72-28C15774ECBE}" srcOrd="0" destOrd="0" presId="urn:microsoft.com/office/officeart/2005/8/layout/hierarchy3"/>
    <dgm:cxn modelId="{6DB35A97-A1BB-48A2-BCC0-79F2AE49D757}" type="presParOf" srcId="{C064E66F-77FE-4013-AE72-28C15774ECBE}" destId="{A84E08B3-2500-4B3D-B0D9-5BE9C8C8380D}" srcOrd="0" destOrd="0" presId="urn:microsoft.com/office/officeart/2005/8/layout/hierarchy3"/>
    <dgm:cxn modelId="{3F121415-B0E2-428E-B430-9FFE5F1E8D4A}" type="presParOf" srcId="{C064E66F-77FE-4013-AE72-28C15774ECBE}" destId="{2379DE0C-54F4-43DC-AC07-753A6B0C04CE}" srcOrd="1" destOrd="0" presId="urn:microsoft.com/office/officeart/2005/8/layout/hierarchy3"/>
    <dgm:cxn modelId="{6CD109D9-3CE8-4B64-B870-9A0487410EE1}" type="presParOf" srcId="{100FD0D3-1ADD-450B-8262-1C94600E9A99}" destId="{BE3F0A97-2446-40A6-B0E4-218A6FFD823E}" srcOrd="1" destOrd="0" presId="urn:microsoft.com/office/officeart/2005/8/layout/hierarchy3"/>
    <dgm:cxn modelId="{25383938-057F-4A1A-8706-464A85ED795A}" type="presParOf" srcId="{BE3F0A97-2446-40A6-B0E4-218A6FFD823E}" destId="{4A681127-EE3B-420C-A520-ADF269CC04E6}" srcOrd="0" destOrd="0" presId="urn:microsoft.com/office/officeart/2005/8/layout/hierarchy3"/>
    <dgm:cxn modelId="{E5A0250F-70D8-45F4-B492-1088CA3835C6}" type="presParOf" srcId="{BE3F0A97-2446-40A6-B0E4-218A6FFD823E}" destId="{28BB93CE-B168-496E-8F96-F6583B142537}" srcOrd="1" destOrd="0" presId="urn:microsoft.com/office/officeart/2005/8/layout/hierarchy3"/>
    <dgm:cxn modelId="{5E2F7386-2842-4B67-A252-A0C17D4BA6D5}" type="presParOf" srcId="{BE3F0A97-2446-40A6-B0E4-218A6FFD823E}" destId="{0BD70116-BBE5-4634-A69A-EDEFB5026C82}" srcOrd="2" destOrd="0" presId="urn:microsoft.com/office/officeart/2005/8/layout/hierarchy3"/>
    <dgm:cxn modelId="{D65618D2-4D0D-4948-A4B1-56C4D0F236AC}" type="presParOf" srcId="{BE3F0A97-2446-40A6-B0E4-218A6FFD823E}" destId="{61629A82-34F3-486F-9AD8-137BA395E2A1}" srcOrd="3" destOrd="0" presId="urn:microsoft.com/office/officeart/2005/8/layout/hierarchy3"/>
    <dgm:cxn modelId="{D328CB82-5D4D-4133-A3CE-AE8AC6F8E179}" type="presParOf" srcId="{BE3F0A97-2446-40A6-B0E4-218A6FFD823E}" destId="{9A201221-6A1A-440E-BF12-508E138C34B6}" srcOrd="4" destOrd="0" presId="urn:microsoft.com/office/officeart/2005/8/layout/hierarchy3"/>
    <dgm:cxn modelId="{848744C7-5394-4A11-AFEA-B873B29664D2}" type="presParOf" srcId="{BE3F0A97-2446-40A6-B0E4-218A6FFD823E}" destId="{65B6AB71-1A1A-4C05-AE51-882A978C93F9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5C5167-132C-41CC-ABCD-DC6C7AF55747}" type="doc">
      <dgm:prSet loTypeId="urn:microsoft.com/office/officeart/2005/8/layout/lProcess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2DF0B997-2D6E-4442-BF2B-5192BE1D3B4B}">
      <dgm:prSet phldrT="[Texto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es-EC" altLang="es-EC" b="1" i="0" u="none" strike="noStrike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AMPLIACIÓN A LOS SISTEMAS DE AGUA POTABLE Y ALCANTARILLADO                      SECTOR CALLE ROGELIO TOLEDO</a:t>
          </a:r>
          <a:endParaRPr lang="es-EC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0BA033-8CA4-4017-BCCD-DC5649FE0FD9}" type="parTrans" cxnId="{AE448BA7-C647-40BC-8F29-132A648C76BB}">
      <dgm:prSet/>
      <dgm:spPr/>
      <dgm:t>
        <a:bodyPr/>
        <a:lstStyle/>
        <a:p>
          <a:endParaRPr lang="es-EC"/>
        </a:p>
      </dgm:t>
    </dgm:pt>
    <dgm:pt modelId="{EF7C7CB3-11BD-4308-B27D-FBC5C165D00F}" type="sibTrans" cxnId="{AE448BA7-C647-40BC-8F29-132A648C76BB}">
      <dgm:prSet/>
      <dgm:spPr/>
      <dgm:t>
        <a:bodyPr/>
        <a:lstStyle/>
        <a:p>
          <a:endParaRPr lang="es-EC"/>
        </a:p>
      </dgm:t>
    </dgm:pt>
    <dgm:pt modelId="{E8CF41FA-63CE-4919-8EEF-60938C374026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Monto de</a:t>
          </a:r>
          <a:r>
            <a:rPr lang="es-EC" altLang="es-ES" b="1" dirty="0">
              <a:latin typeface="Arial" panose="020B0604020202020204" pitchFamily="34" charset="0"/>
              <a:cs typeface="Arial" panose="020B0604020202020204" pitchFamily="34" charset="0"/>
            </a:rPr>
            <a:t>l convenio=</a:t>
          </a:r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 $</a:t>
          </a:r>
          <a:r>
            <a:rPr lang="es-EC" altLang="es-ES" b="1" dirty="0">
              <a:latin typeface="Arial" panose="020B0604020202020204" pitchFamily="34" charset="0"/>
              <a:cs typeface="Arial" panose="020B0604020202020204" pitchFamily="34" charset="0"/>
            </a:rPr>
            <a:t> 352.540,28</a:t>
          </a:r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86EFFA-ABDE-4A5A-B5E7-70DDF8634C66}" type="parTrans" cxnId="{7E372D13-8170-4F9F-A282-B594836E1750}">
      <dgm:prSet/>
      <dgm:spPr/>
      <dgm:t>
        <a:bodyPr/>
        <a:lstStyle/>
        <a:p>
          <a:endParaRPr lang="es-EC"/>
        </a:p>
      </dgm:t>
    </dgm:pt>
    <dgm:pt modelId="{F607E0BB-5DF6-49ED-8E9D-66BC8A5821F0}" type="sibTrans" cxnId="{7E372D13-8170-4F9F-A282-B594836E1750}">
      <dgm:prSet/>
      <dgm:spPr/>
      <dgm:t>
        <a:bodyPr/>
        <a:lstStyle/>
        <a:p>
          <a:endParaRPr lang="es-EC"/>
        </a:p>
      </dgm:t>
    </dgm:pt>
    <dgm:pt modelId="{E664F256-4F9F-47BB-B3B8-1B704332AB50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altLang="es-ES" b="1" dirty="0">
              <a:latin typeface="Arial" panose="020B0604020202020204" pitchFamily="34" charset="0"/>
              <a:cs typeface="Arial" panose="020B0604020202020204" pitchFamily="34" charset="0"/>
            </a:rPr>
            <a:t>Aporte ETAPA </a:t>
          </a:r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altLang="es-ES" b="1" dirty="0">
              <a:latin typeface="Arial" panose="020B0604020202020204" pitchFamily="34" charset="0"/>
              <a:cs typeface="Arial" panose="020B0604020202020204" pitchFamily="34" charset="0"/>
            </a:rPr>
            <a:t>= $ 64.232,65 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44E013-F2D3-4527-8BA3-F360C6A66BDE}" type="parTrans" cxnId="{61144A04-1481-4AD3-87CC-0AE93B1C8166}">
      <dgm:prSet/>
      <dgm:spPr/>
      <dgm:t>
        <a:bodyPr/>
        <a:lstStyle/>
        <a:p>
          <a:endParaRPr lang="es-EC"/>
        </a:p>
      </dgm:t>
    </dgm:pt>
    <dgm:pt modelId="{9316B6C0-941A-4B54-A0D1-D1BAB8C4D56A}" type="sibTrans" cxnId="{61144A04-1481-4AD3-87CC-0AE93B1C8166}">
      <dgm:prSet/>
      <dgm:spPr/>
      <dgm:t>
        <a:bodyPr/>
        <a:lstStyle/>
        <a:p>
          <a:endParaRPr lang="es-EC"/>
        </a:p>
      </dgm:t>
    </dgm:pt>
    <dgm:pt modelId="{C5FEA612-B355-4B0B-B978-3D0359FA40ED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altLang="es-ES" b="1" dirty="0">
              <a:latin typeface="Arial" panose="020B0604020202020204" pitchFamily="34" charset="0"/>
              <a:cs typeface="Arial" panose="020B0604020202020204" pitchFamily="34" charset="0"/>
            </a:rPr>
            <a:t>Aporte GAD SININCAY </a:t>
          </a:r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altLang="es-ES" b="1" dirty="0">
              <a:latin typeface="Arial" panose="020B0604020202020204" pitchFamily="34" charset="0"/>
              <a:cs typeface="Arial" panose="020B0604020202020204" pitchFamily="34" charset="0"/>
            </a:rPr>
            <a:t>= </a:t>
          </a:r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$</a:t>
          </a:r>
          <a:r>
            <a:rPr lang="es-EC" altLang="es-ES" b="1" dirty="0">
              <a:latin typeface="Arial" panose="020B0604020202020204" pitchFamily="34" charset="0"/>
              <a:cs typeface="Arial" panose="020B0604020202020204" pitchFamily="34" charset="0"/>
            </a:rPr>
            <a:t> 10.000,00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42EAC4-F756-40BC-9F9A-6EB40D12AD52}" type="parTrans" cxnId="{4881176C-EBF4-46C3-9538-288A023E588C}">
      <dgm:prSet/>
      <dgm:spPr/>
      <dgm:t>
        <a:bodyPr/>
        <a:lstStyle/>
        <a:p>
          <a:endParaRPr lang="es-EC"/>
        </a:p>
      </dgm:t>
    </dgm:pt>
    <dgm:pt modelId="{A45F7289-C956-4DAB-BE57-85658F76D8C1}" type="sibTrans" cxnId="{4881176C-EBF4-46C3-9538-288A023E588C}">
      <dgm:prSet/>
      <dgm:spPr/>
      <dgm:t>
        <a:bodyPr/>
        <a:lstStyle/>
        <a:p>
          <a:endParaRPr lang="es-EC"/>
        </a:p>
      </dgm:t>
    </dgm:pt>
    <dgm:pt modelId="{0132CA7D-7314-48C4-BF13-8CCADAE123DD}" type="pres">
      <dgm:prSet presAssocID="{455C5167-132C-41CC-ABCD-DC6C7AF55747}" presName="Name0" presStyleCnt="0">
        <dgm:presLayoutVars>
          <dgm:dir/>
          <dgm:animLvl val="lvl"/>
          <dgm:resizeHandles val="exact"/>
        </dgm:presLayoutVars>
      </dgm:prSet>
      <dgm:spPr/>
    </dgm:pt>
    <dgm:pt modelId="{40A106EA-9CE1-43B6-B297-AF56A1579245}" type="pres">
      <dgm:prSet presAssocID="{2DF0B997-2D6E-4442-BF2B-5192BE1D3B4B}" presName="vertFlow" presStyleCnt="0"/>
      <dgm:spPr/>
    </dgm:pt>
    <dgm:pt modelId="{09A557BF-C15A-4569-B8D5-65DAEDE6E727}" type="pres">
      <dgm:prSet presAssocID="{2DF0B997-2D6E-4442-BF2B-5192BE1D3B4B}" presName="header" presStyleLbl="node1" presStyleIdx="0" presStyleCnt="1" custScaleX="137813"/>
      <dgm:spPr/>
    </dgm:pt>
    <dgm:pt modelId="{5A7E9EF9-2672-41D8-9ED8-B3155F09A5F6}" type="pres">
      <dgm:prSet presAssocID="{3386EFFA-ABDE-4A5A-B5E7-70DDF8634C66}" presName="parTrans" presStyleLbl="sibTrans2D1" presStyleIdx="0" presStyleCnt="3"/>
      <dgm:spPr/>
    </dgm:pt>
    <dgm:pt modelId="{6E0ED4E9-A835-4C1C-B35A-2F8BEE258006}" type="pres">
      <dgm:prSet presAssocID="{E8CF41FA-63CE-4919-8EEF-60938C374026}" presName="child" presStyleLbl="alignAccFollowNode1" presStyleIdx="0" presStyleCnt="3" custScaleX="121665" custScaleY="69910">
        <dgm:presLayoutVars>
          <dgm:chMax val="0"/>
          <dgm:bulletEnabled val="1"/>
        </dgm:presLayoutVars>
      </dgm:prSet>
      <dgm:spPr/>
    </dgm:pt>
    <dgm:pt modelId="{6C2BBC36-785C-471A-9461-E51DD4FB32F3}" type="pres">
      <dgm:prSet presAssocID="{F607E0BB-5DF6-49ED-8E9D-66BC8A5821F0}" presName="sibTrans" presStyleLbl="sibTrans2D1" presStyleIdx="1" presStyleCnt="3"/>
      <dgm:spPr/>
    </dgm:pt>
    <dgm:pt modelId="{8B7FABCB-2769-4A47-BE2B-DFBCEE2C32A2}" type="pres">
      <dgm:prSet presAssocID="{E664F256-4F9F-47BB-B3B8-1B704332AB50}" presName="child" presStyleLbl="alignAccFollowNode1" presStyleIdx="1" presStyleCnt="3" custScaleX="115555" custScaleY="49484">
        <dgm:presLayoutVars>
          <dgm:chMax val="0"/>
          <dgm:bulletEnabled val="1"/>
        </dgm:presLayoutVars>
      </dgm:prSet>
      <dgm:spPr/>
    </dgm:pt>
    <dgm:pt modelId="{857FDFD3-D97A-4B47-997B-D9ECB873A3FF}" type="pres">
      <dgm:prSet presAssocID="{9316B6C0-941A-4B54-A0D1-D1BAB8C4D56A}" presName="sibTrans" presStyleLbl="sibTrans2D1" presStyleIdx="2" presStyleCnt="3"/>
      <dgm:spPr/>
    </dgm:pt>
    <dgm:pt modelId="{33955569-449B-4434-B05B-23F598AE112A}" type="pres">
      <dgm:prSet presAssocID="{C5FEA612-B355-4B0B-B978-3D0359FA40ED}" presName="child" presStyleLbl="alignAccFollowNode1" presStyleIdx="2" presStyleCnt="3" custScaleX="120126" custScaleY="49164">
        <dgm:presLayoutVars>
          <dgm:chMax val="0"/>
          <dgm:bulletEnabled val="1"/>
        </dgm:presLayoutVars>
      </dgm:prSet>
      <dgm:spPr/>
    </dgm:pt>
  </dgm:ptLst>
  <dgm:cxnLst>
    <dgm:cxn modelId="{61144A04-1481-4AD3-87CC-0AE93B1C8166}" srcId="{2DF0B997-2D6E-4442-BF2B-5192BE1D3B4B}" destId="{E664F256-4F9F-47BB-B3B8-1B704332AB50}" srcOrd="1" destOrd="0" parTransId="{FC44E013-F2D3-4527-8BA3-F360C6A66BDE}" sibTransId="{9316B6C0-941A-4B54-A0D1-D1BAB8C4D56A}"/>
    <dgm:cxn modelId="{7E372D13-8170-4F9F-A282-B594836E1750}" srcId="{2DF0B997-2D6E-4442-BF2B-5192BE1D3B4B}" destId="{E8CF41FA-63CE-4919-8EEF-60938C374026}" srcOrd="0" destOrd="0" parTransId="{3386EFFA-ABDE-4A5A-B5E7-70DDF8634C66}" sibTransId="{F607E0BB-5DF6-49ED-8E9D-66BC8A5821F0}"/>
    <dgm:cxn modelId="{37B00A2B-2804-48AD-8DF3-FF5D798C3FD0}" type="presOf" srcId="{455C5167-132C-41CC-ABCD-DC6C7AF55747}" destId="{0132CA7D-7314-48C4-BF13-8CCADAE123DD}" srcOrd="0" destOrd="0" presId="urn:microsoft.com/office/officeart/2005/8/layout/lProcess1"/>
    <dgm:cxn modelId="{4881176C-EBF4-46C3-9538-288A023E588C}" srcId="{2DF0B997-2D6E-4442-BF2B-5192BE1D3B4B}" destId="{C5FEA612-B355-4B0B-B978-3D0359FA40ED}" srcOrd="2" destOrd="0" parTransId="{B742EAC4-F756-40BC-9F9A-6EB40D12AD52}" sibTransId="{A45F7289-C956-4DAB-BE57-85658F76D8C1}"/>
    <dgm:cxn modelId="{282FFA6C-19E8-443F-BD81-EC0D33238204}" type="presOf" srcId="{2DF0B997-2D6E-4442-BF2B-5192BE1D3B4B}" destId="{09A557BF-C15A-4569-B8D5-65DAEDE6E727}" srcOrd="0" destOrd="0" presId="urn:microsoft.com/office/officeart/2005/8/layout/lProcess1"/>
    <dgm:cxn modelId="{7F9AE154-00DD-458D-A65A-E968B51F4B7C}" type="presOf" srcId="{F607E0BB-5DF6-49ED-8E9D-66BC8A5821F0}" destId="{6C2BBC36-785C-471A-9461-E51DD4FB32F3}" srcOrd="0" destOrd="0" presId="urn:microsoft.com/office/officeart/2005/8/layout/lProcess1"/>
    <dgm:cxn modelId="{93201F76-DE4C-4FDD-BC04-6479645CE093}" type="presOf" srcId="{E8CF41FA-63CE-4919-8EEF-60938C374026}" destId="{6E0ED4E9-A835-4C1C-B35A-2F8BEE258006}" srcOrd="0" destOrd="0" presId="urn:microsoft.com/office/officeart/2005/8/layout/lProcess1"/>
    <dgm:cxn modelId="{73E9B099-C032-498D-8FAD-54A4AFADC830}" type="presOf" srcId="{3386EFFA-ABDE-4A5A-B5E7-70DDF8634C66}" destId="{5A7E9EF9-2672-41D8-9ED8-B3155F09A5F6}" srcOrd="0" destOrd="0" presId="urn:microsoft.com/office/officeart/2005/8/layout/lProcess1"/>
    <dgm:cxn modelId="{AE448BA7-C647-40BC-8F29-132A648C76BB}" srcId="{455C5167-132C-41CC-ABCD-DC6C7AF55747}" destId="{2DF0B997-2D6E-4442-BF2B-5192BE1D3B4B}" srcOrd="0" destOrd="0" parTransId="{320BA033-8CA4-4017-BCCD-DC5649FE0FD9}" sibTransId="{EF7C7CB3-11BD-4308-B27D-FBC5C165D00F}"/>
    <dgm:cxn modelId="{DB635CB4-E639-4806-B42A-F453CB55D491}" type="presOf" srcId="{E664F256-4F9F-47BB-B3B8-1B704332AB50}" destId="{8B7FABCB-2769-4A47-BE2B-DFBCEE2C32A2}" srcOrd="0" destOrd="0" presId="urn:microsoft.com/office/officeart/2005/8/layout/lProcess1"/>
    <dgm:cxn modelId="{4533C2B9-1963-4084-B9D2-129AA93C8C90}" type="presOf" srcId="{C5FEA612-B355-4B0B-B978-3D0359FA40ED}" destId="{33955569-449B-4434-B05B-23F598AE112A}" srcOrd="0" destOrd="0" presId="urn:microsoft.com/office/officeart/2005/8/layout/lProcess1"/>
    <dgm:cxn modelId="{C2C646BE-F8B7-45E0-9902-96ABBDF080F6}" type="presOf" srcId="{9316B6C0-941A-4B54-A0D1-D1BAB8C4D56A}" destId="{857FDFD3-D97A-4B47-997B-D9ECB873A3FF}" srcOrd="0" destOrd="0" presId="urn:microsoft.com/office/officeart/2005/8/layout/lProcess1"/>
    <dgm:cxn modelId="{1BC7E1F1-CBEA-4CCF-A636-59A5B60CA705}" type="presParOf" srcId="{0132CA7D-7314-48C4-BF13-8CCADAE123DD}" destId="{40A106EA-9CE1-43B6-B297-AF56A1579245}" srcOrd="0" destOrd="0" presId="urn:microsoft.com/office/officeart/2005/8/layout/lProcess1"/>
    <dgm:cxn modelId="{9498FF2E-B507-457D-AEEC-357E78995BDF}" type="presParOf" srcId="{40A106EA-9CE1-43B6-B297-AF56A1579245}" destId="{09A557BF-C15A-4569-B8D5-65DAEDE6E727}" srcOrd="0" destOrd="0" presId="urn:microsoft.com/office/officeart/2005/8/layout/lProcess1"/>
    <dgm:cxn modelId="{31BFCD70-0D7E-499D-8D56-178BF31E253E}" type="presParOf" srcId="{40A106EA-9CE1-43B6-B297-AF56A1579245}" destId="{5A7E9EF9-2672-41D8-9ED8-B3155F09A5F6}" srcOrd="1" destOrd="0" presId="urn:microsoft.com/office/officeart/2005/8/layout/lProcess1"/>
    <dgm:cxn modelId="{67B012C0-C4A8-4B13-B9CB-C3A144F6F7C8}" type="presParOf" srcId="{40A106EA-9CE1-43B6-B297-AF56A1579245}" destId="{6E0ED4E9-A835-4C1C-B35A-2F8BEE258006}" srcOrd="2" destOrd="0" presId="urn:microsoft.com/office/officeart/2005/8/layout/lProcess1"/>
    <dgm:cxn modelId="{117F5BA4-9B5C-4D76-99C6-E39A8E57A706}" type="presParOf" srcId="{40A106EA-9CE1-43B6-B297-AF56A1579245}" destId="{6C2BBC36-785C-471A-9461-E51DD4FB32F3}" srcOrd="3" destOrd="0" presId="urn:microsoft.com/office/officeart/2005/8/layout/lProcess1"/>
    <dgm:cxn modelId="{E726DEF7-A6E4-4D2A-BC83-5BCB1BF13A7E}" type="presParOf" srcId="{40A106EA-9CE1-43B6-B297-AF56A1579245}" destId="{8B7FABCB-2769-4A47-BE2B-DFBCEE2C32A2}" srcOrd="4" destOrd="0" presId="urn:microsoft.com/office/officeart/2005/8/layout/lProcess1"/>
    <dgm:cxn modelId="{F2E3A793-9655-486A-8179-88324313027A}" type="presParOf" srcId="{40A106EA-9CE1-43B6-B297-AF56A1579245}" destId="{857FDFD3-D97A-4B47-997B-D9ECB873A3FF}" srcOrd="5" destOrd="0" presId="urn:microsoft.com/office/officeart/2005/8/layout/lProcess1"/>
    <dgm:cxn modelId="{CE56B299-5521-4BCA-BBCE-7C62422CCE8A}" type="presParOf" srcId="{40A106EA-9CE1-43B6-B297-AF56A1579245}" destId="{33955569-449B-4434-B05B-23F598AE112A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EB3952-4B5F-46C9-B53B-4D6C2BCBC80E}" type="doc">
      <dgm:prSet loTypeId="urn:microsoft.com/office/officeart/2005/8/layout/cycle6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3885D818-5052-410E-BB7D-05D7F0A3D211}">
      <dgm:prSet phldrT="[Texto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es-EC" altLang="es-EC" b="1" i="0" u="none" strike="noStrike" cap="none" normalizeH="0" baseline="0">
              <a:ln/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SISTEMA DE ALCANTARILLADO ( PARA LA MITIGACIÓN DE FENÓMENOS DE REMOCIÓN DE MASA) SECTOR TIERRAS COLORADAS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C41E7D-AAF3-4381-9F0E-463F108EA182}" type="parTrans" cxnId="{1F32D0B4-F673-4A87-93FF-722EFA52F067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3BFB1F-5F06-4010-86B8-546D7F604D93}" type="sibTrans" cxnId="{1F32D0B4-F673-4A87-93FF-722EFA52F067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1E0F43-6D68-4C14-A2C9-7127558DCAC2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altLang="es-ES" b="1">
              <a:latin typeface="Arial" panose="020B0604020202020204" pitchFamily="34" charset="0"/>
              <a:cs typeface="Arial" panose="020B0604020202020204" pitchFamily="34" charset="0"/>
            </a:rPr>
            <a:t>Aporte ETAPA </a:t>
          </a:r>
          <a:r>
            <a:rPr lang="es-ES" b="1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altLang="es-ES" b="1">
              <a:latin typeface="Arial" panose="020B0604020202020204" pitchFamily="34" charset="0"/>
              <a:cs typeface="Arial" panose="020B0604020202020204" pitchFamily="34" charset="0"/>
            </a:rPr>
            <a:t>= $ 20.319,45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4EEB32-6F89-4AD4-B8D4-1549C644FB5B}" type="parTrans" cxnId="{B6131D8F-02B0-41AE-A337-972F6EBD1A48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212537-6223-449E-91ED-E9866FA988DF}" type="sibTrans" cxnId="{B6131D8F-02B0-41AE-A337-972F6EBD1A48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95753F-945D-40BA-8778-A6784D082776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altLang="es-ES" b="1">
              <a:latin typeface="Arial" panose="020B0604020202020204" pitchFamily="34" charset="0"/>
              <a:cs typeface="Arial" panose="020B0604020202020204" pitchFamily="34" charset="0"/>
            </a:rPr>
            <a:t>Aporte GAD SININCAY </a:t>
          </a:r>
          <a:r>
            <a:rPr lang="es-ES" b="1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altLang="es-ES" b="1">
              <a:latin typeface="Arial" panose="020B0604020202020204" pitchFamily="34" charset="0"/>
              <a:cs typeface="Arial" panose="020B0604020202020204" pitchFamily="34" charset="0"/>
            </a:rPr>
            <a:t>= </a:t>
          </a:r>
        </a:p>
        <a:p>
          <a:pPr>
            <a:buFont typeface="Arial" panose="020B0604020202020204" pitchFamily="34" charset="0"/>
            <a:buChar char="•"/>
          </a:pPr>
          <a:r>
            <a:rPr lang="es-ES" b="1">
              <a:latin typeface="Arial" panose="020B0604020202020204" pitchFamily="34" charset="0"/>
              <a:cs typeface="Arial" panose="020B0604020202020204" pitchFamily="34" charset="0"/>
            </a:rPr>
            <a:t>$</a:t>
          </a:r>
          <a:r>
            <a:rPr lang="es-EC" altLang="es-ES" b="1">
              <a:latin typeface="Arial" panose="020B0604020202020204" pitchFamily="34" charset="0"/>
              <a:cs typeface="Arial" panose="020B0604020202020204" pitchFamily="34" charset="0"/>
            </a:rPr>
            <a:t> 10.000,00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A72F87-82EA-47A7-911A-3F133EEA63FD}" type="parTrans" cxnId="{C690AE00-3C14-485B-9AA3-F4A1E2FA4EAA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6966B3-DCE0-4320-8FB3-3B3B9EF0246F}" type="sibTrans" cxnId="{C690AE00-3C14-485B-9AA3-F4A1E2FA4EAA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71FF94-BF7D-4537-AC1B-9C574553BCC5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b="1">
              <a:latin typeface="Arial" panose="020B0604020202020204" pitchFamily="34" charset="0"/>
              <a:cs typeface="Arial" panose="020B0604020202020204" pitchFamily="34" charset="0"/>
            </a:rPr>
            <a:t>Monto de</a:t>
          </a:r>
          <a:r>
            <a:rPr lang="es-EC" altLang="es-ES" b="1">
              <a:latin typeface="Arial" panose="020B0604020202020204" pitchFamily="34" charset="0"/>
              <a:cs typeface="Arial" panose="020B0604020202020204" pitchFamily="34" charset="0"/>
            </a:rPr>
            <a:t>l convenio=</a:t>
          </a:r>
          <a:r>
            <a:rPr lang="es-ES" b="1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>
            <a:buFont typeface="Arial" panose="020B0604020202020204" pitchFamily="34" charset="0"/>
            <a:buChar char="•"/>
          </a:pPr>
          <a:r>
            <a:rPr lang="es-ES" b="1">
              <a:latin typeface="Arial" panose="020B0604020202020204" pitchFamily="34" charset="0"/>
              <a:cs typeface="Arial" panose="020B0604020202020204" pitchFamily="34" charset="0"/>
            </a:rPr>
            <a:t>$</a:t>
          </a:r>
          <a:r>
            <a:rPr lang="es-EC" altLang="es-ES" b="1">
              <a:latin typeface="Arial" panose="020B0604020202020204" pitchFamily="34" charset="0"/>
              <a:cs typeface="Arial" panose="020B0604020202020204" pitchFamily="34" charset="0"/>
            </a:rPr>
            <a:t> 113.280,02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60D43B-6810-4ED1-8F8D-9166A163E1E0}" type="parTrans" cxnId="{C7DCE741-65EB-498C-BFCC-217D079ADBDB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39157F-2EBC-4694-A75E-7E93AF9F39AE}" type="sibTrans" cxnId="{C7DCE741-65EB-498C-BFCC-217D079ADBDB}">
      <dgm:prSet/>
      <dgm:spPr/>
      <dgm:t>
        <a:bodyPr/>
        <a:lstStyle/>
        <a:p>
          <a:endParaRPr lang="es-EC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D2AED9-FA2A-4061-97A7-99461C1C9152}" type="pres">
      <dgm:prSet presAssocID="{A9EB3952-4B5F-46C9-B53B-4D6C2BCBC80E}" presName="cycle" presStyleCnt="0">
        <dgm:presLayoutVars>
          <dgm:dir/>
          <dgm:resizeHandles val="exact"/>
        </dgm:presLayoutVars>
      </dgm:prSet>
      <dgm:spPr/>
    </dgm:pt>
    <dgm:pt modelId="{6D50D893-E3B0-419D-9D15-F56B6369FD48}" type="pres">
      <dgm:prSet presAssocID="{3885D818-5052-410E-BB7D-05D7F0A3D211}" presName="node" presStyleLbl="node1" presStyleIdx="0" presStyleCnt="4" custScaleX="256476" custScaleY="122505">
        <dgm:presLayoutVars>
          <dgm:bulletEnabled val="1"/>
        </dgm:presLayoutVars>
      </dgm:prSet>
      <dgm:spPr/>
    </dgm:pt>
    <dgm:pt modelId="{B2B86E06-C559-4CBB-9C23-B55DD6958932}" type="pres">
      <dgm:prSet presAssocID="{3885D818-5052-410E-BB7D-05D7F0A3D211}" presName="spNode" presStyleCnt="0"/>
      <dgm:spPr/>
    </dgm:pt>
    <dgm:pt modelId="{44422238-5146-4AD1-832A-8D2AE9559CE0}" type="pres">
      <dgm:prSet presAssocID="{343BFB1F-5F06-4010-86B8-546D7F604D93}" presName="sibTrans" presStyleLbl="sibTrans1D1" presStyleIdx="0" presStyleCnt="4"/>
      <dgm:spPr/>
    </dgm:pt>
    <dgm:pt modelId="{15CF0185-877D-4254-A5CF-8F00F92CC1DA}" type="pres">
      <dgm:prSet presAssocID="{B01E0F43-6D68-4C14-A2C9-7127558DCAC2}" presName="node" presStyleLbl="node1" presStyleIdx="1" presStyleCnt="4" custScaleX="150701">
        <dgm:presLayoutVars>
          <dgm:bulletEnabled val="1"/>
        </dgm:presLayoutVars>
      </dgm:prSet>
      <dgm:spPr/>
    </dgm:pt>
    <dgm:pt modelId="{A4793D2E-8619-43B8-9A44-7CB47961BD90}" type="pres">
      <dgm:prSet presAssocID="{B01E0F43-6D68-4C14-A2C9-7127558DCAC2}" presName="spNode" presStyleCnt="0"/>
      <dgm:spPr/>
    </dgm:pt>
    <dgm:pt modelId="{B861C2F0-84E9-4FA6-9361-14E2C54E0F83}" type="pres">
      <dgm:prSet presAssocID="{01212537-6223-449E-91ED-E9866FA988DF}" presName="sibTrans" presStyleLbl="sibTrans1D1" presStyleIdx="1" presStyleCnt="4"/>
      <dgm:spPr/>
    </dgm:pt>
    <dgm:pt modelId="{8E88B62E-AADC-49EF-89A9-1F6092A106DB}" type="pres">
      <dgm:prSet presAssocID="{6295753F-945D-40BA-8778-A6784D082776}" presName="node" presStyleLbl="node1" presStyleIdx="2" presStyleCnt="4" custScaleX="149845">
        <dgm:presLayoutVars>
          <dgm:bulletEnabled val="1"/>
        </dgm:presLayoutVars>
      </dgm:prSet>
      <dgm:spPr/>
    </dgm:pt>
    <dgm:pt modelId="{907D06C8-B3D6-44B0-A258-220FBAFCA594}" type="pres">
      <dgm:prSet presAssocID="{6295753F-945D-40BA-8778-A6784D082776}" presName="spNode" presStyleCnt="0"/>
      <dgm:spPr/>
    </dgm:pt>
    <dgm:pt modelId="{AF802CAF-8850-4CE5-8818-0FEE7014153D}" type="pres">
      <dgm:prSet presAssocID="{886966B3-DCE0-4320-8FB3-3B3B9EF0246F}" presName="sibTrans" presStyleLbl="sibTrans1D1" presStyleIdx="2" presStyleCnt="4"/>
      <dgm:spPr/>
    </dgm:pt>
    <dgm:pt modelId="{ED7680C9-B137-4BBF-A06E-AC6AB19033BD}" type="pres">
      <dgm:prSet presAssocID="{7A71FF94-BF7D-4537-AC1B-9C574553BCC5}" presName="node" presStyleLbl="node1" presStyleIdx="3" presStyleCnt="4" custScaleX="142817">
        <dgm:presLayoutVars>
          <dgm:bulletEnabled val="1"/>
        </dgm:presLayoutVars>
      </dgm:prSet>
      <dgm:spPr/>
    </dgm:pt>
    <dgm:pt modelId="{160CC3EF-5AE8-4D7C-8570-A34ABDA86D7F}" type="pres">
      <dgm:prSet presAssocID="{7A71FF94-BF7D-4537-AC1B-9C574553BCC5}" presName="spNode" presStyleCnt="0"/>
      <dgm:spPr/>
    </dgm:pt>
    <dgm:pt modelId="{55B97D46-DF45-4CB8-BFA5-EF615C13291B}" type="pres">
      <dgm:prSet presAssocID="{3639157F-2EBC-4694-A75E-7E93AF9F39AE}" presName="sibTrans" presStyleLbl="sibTrans1D1" presStyleIdx="3" presStyleCnt="4"/>
      <dgm:spPr/>
    </dgm:pt>
  </dgm:ptLst>
  <dgm:cxnLst>
    <dgm:cxn modelId="{C690AE00-3C14-485B-9AA3-F4A1E2FA4EAA}" srcId="{A9EB3952-4B5F-46C9-B53B-4D6C2BCBC80E}" destId="{6295753F-945D-40BA-8778-A6784D082776}" srcOrd="2" destOrd="0" parTransId="{57A72F87-82EA-47A7-911A-3F133EEA63FD}" sibTransId="{886966B3-DCE0-4320-8FB3-3B3B9EF0246F}"/>
    <dgm:cxn modelId="{BD247710-58EB-409C-ACB2-025212E06EF3}" type="presOf" srcId="{6295753F-945D-40BA-8778-A6784D082776}" destId="{8E88B62E-AADC-49EF-89A9-1F6092A106DB}" srcOrd="0" destOrd="0" presId="urn:microsoft.com/office/officeart/2005/8/layout/cycle6"/>
    <dgm:cxn modelId="{F7BD472D-5424-4049-832E-9CF374060BED}" type="presOf" srcId="{01212537-6223-449E-91ED-E9866FA988DF}" destId="{B861C2F0-84E9-4FA6-9361-14E2C54E0F83}" srcOrd="0" destOrd="0" presId="urn:microsoft.com/office/officeart/2005/8/layout/cycle6"/>
    <dgm:cxn modelId="{CC1A3A31-265C-47D2-8759-F06AD725E9A8}" type="presOf" srcId="{343BFB1F-5F06-4010-86B8-546D7F604D93}" destId="{44422238-5146-4AD1-832A-8D2AE9559CE0}" srcOrd="0" destOrd="0" presId="urn:microsoft.com/office/officeart/2005/8/layout/cycle6"/>
    <dgm:cxn modelId="{C7DCE741-65EB-498C-BFCC-217D079ADBDB}" srcId="{A9EB3952-4B5F-46C9-B53B-4D6C2BCBC80E}" destId="{7A71FF94-BF7D-4537-AC1B-9C574553BCC5}" srcOrd="3" destOrd="0" parTransId="{1760D43B-6810-4ED1-8F8D-9166A163E1E0}" sibTransId="{3639157F-2EBC-4694-A75E-7E93AF9F39AE}"/>
    <dgm:cxn modelId="{B6131D8F-02B0-41AE-A337-972F6EBD1A48}" srcId="{A9EB3952-4B5F-46C9-B53B-4D6C2BCBC80E}" destId="{B01E0F43-6D68-4C14-A2C9-7127558DCAC2}" srcOrd="1" destOrd="0" parTransId="{0F4EEB32-6F89-4AD4-B8D4-1549C644FB5B}" sibTransId="{01212537-6223-449E-91ED-E9866FA988DF}"/>
    <dgm:cxn modelId="{62A6DD96-2C02-4EB2-90D8-00684A9F84E4}" type="presOf" srcId="{B01E0F43-6D68-4C14-A2C9-7127558DCAC2}" destId="{15CF0185-877D-4254-A5CF-8F00F92CC1DA}" srcOrd="0" destOrd="0" presId="urn:microsoft.com/office/officeart/2005/8/layout/cycle6"/>
    <dgm:cxn modelId="{F7A94CAA-3C76-4550-8602-A390C380B905}" type="presOf" srcId="{A9EB3952-4B5F-46C9-B53B-4D6C2BCBC80E}" destId="{79D2AED9-FA2A-4061-97A7-99461C1C9152}" srcOrd="0" destOrd="0" presId="urn:microsoft.com/office/officeart/2005/8/layout/cycle6"/>
    <dgm:cxn modelId="{1F32D0B4-F673-4A87-93FF-722EFA52F067}" srcId="{A9EB3952-4B5F-46C9-B53B-4D6C2BCBC80E}" destId="{3885D818-5052-410E-BB7D-05D7F0A3D211}" srcOrd="0" destOrd="0" parTransId="{43C41E7D-AAF3-4381-9F0E-463F108EA182}" sibTransId="{343BFB1F-5F06-4010-86B8-546D7F604D93}"/>
    <dgm:cxn modelId="{87DE57D4-2633-41A9-8EC3-726D8E0632A5}" type="presOf" srcId="{7A71FF94-BF7D-4537-AC1B-9C574553BCC5}" destId="{ED7680C9-B137-4BBF-A06E-AC6AB19033BD}" srcOrd="0" destOrd="0" presId="urn:microsoft.com/office/officeart/2005/8/layout/cycle6"/>
    <dgm:cxn modelId="{F21581E0-C79E-4644-957A-1E93194EA035}" type="presOf" srcId="{3885D818-5052-410E-BB7D-05D7F0A3D211}" destId="{6D50D893-E3B0-419D-9D15-F56B6369FD48}" srcOrd="0" destOrd="0" presId="urn:microsoft.com/office/officeart/2005/8/layout/cycle6"/>
    <dgm:cxn modelId="{A1559EE2-7728-43A0-B5A2-FDAEF8D4F6D7}" type="presOf" srcId="{3639157F-2EBC-4694-A75E-7E93AF9F39AE}" destId="{55B97D46-DF45-4CB8-BFA5-EF615C13291B}" srcOrd="0" destOrd="0" presId="urn:microsoft.com/office/officeart/2005/8/layout/cycle6"/>
    <dgm:cxn modelId="{22A907EE-27D1-4E8A-A27C-69AECA720F06}" type="presOf" srcId="{886966B3-DCE0-4320-8FB3-3B3B9EF0246F}" destId="{AF802CAF-8850-4CE5-8818-0FEE7014153D}" srcOrd="0" destOrd="0" presId="urn:microsoft.com/office/officeart/2005/8/layout/cycle6"/>
    <dgm:cxn modelId="{674F2474-4E25-40AB-8136-7B718D3A291C}" type="presParOf" srcId="{79D2AED9-FA2A-4061-97A7-99461C1C9152}" destId="{6D50D893-E3B0-419D-9D15-F56B6369FD48}" srcOrd="0" destOrd="0" presId="urn:microsoft.com/office/officeart/2005/8/layout/cycle6"/>
    <dgm:cxn modelId="{B41B074F-89DE-4CDB-B60F-866474362B8E}" type="presParOf" srcId="{79D2AED9-FA2A-4061-97A7-99461C1C9152}" destId="{B2B86E06-C559-4CBB-9C23-B55DD6958932}" srcOrd="1" destOrd="0" presId="urn:microsoft.com/office/officeart/2005/8/layout/cycle6"/>
    <dgm:cxn modelId="{3DFC0087-A52F-4730-912E-E867980E4B7D}" type="presParOf" srcId="{79D2AED9-FA2A-4061-97A7-99461C1C9152}" destId="{44422238-5146-4AD1-832A-8D2AE9559CE0}" srcOrd="2" destOrd="0" presId="urn:microsoft.com/office/officeart/2005/8/layout/cycle6"/>
    <dgm:cxn modelId="{AD144FD2-854E-4DF8-A96A-6446A34CDE22}" type="presParOf" srcId="{79D2AED9-FA2A-4061-97A7-99461C1C9152}" destId="{15CF0185-877D-4254-A5CF-8F00F92CC1DA}" srcOrd="3" destOrd="0" presId="urn:microsoft.com/office/officeart/2005/8/layout/cycle6"/>
    <dgm:cxn modelId="{FB44196F-D4A7-4AC7-9CF6-D7950D3BE575}" type="presParOf" srcId="{79D2AED9-FA2A-4061-97A7-99461C1C9152}" destId="{A4793D2E-8619-43B8-9A44-7CB47961BD90}" srcOrd="4" destOrd="0" presId="urn:microsoft.com/office/officeart/2005/8/layout/cycle6"/>
    <dgm:cxn modelId="{54967E10-C801-4AC4-9B46-937CFB177252}" type="presParOf" srcId="{79D2AED9-FA2A-4061-97A7-99461C1C9152}" destId="{B861C2F0-84E9-4FA6-9361-14E2C54E0F83}" srcOrd="5" destOrd="0" presId="urn:microsoft.com/office/officeart/2005/8/layout/cycle6"/>
    <dgm:cxn modelId="{5704E48C-89FE-49D3-BDF0-76EF486786A6}" type="presParOf" srcId="{79D2AED9-FA2A-4061-97A7-99461C1C9152}" destId="{8E88B62E-AADC-49EF-89A9-1F6092A106DB}" srcOrd="6" destOrd="0" presId="urn:microsoft.com/office/officeart/2005/8/layout/cycle6"/>
    <dgm:cxn modelId="{C3370C8D-A24B-4743-AD88-F56C9E5AD410}" type="presParOf" srcId="{79D2AED9-FA2A-4061-97A7-99461C1C9152}" destId="{907D06C8-B3D6-44B0-A258-220FBAFCA594}" srcOrd="7" destOrd="0" presId="urn:microsoft.com/office/officeart/2005/8/layout/cycle6"/>
    <dgm:cxn modelId="{5D6BF962-902E-4CD7-8C65-836396BF6C82}" type="presParOf" srcId="{79D2AED9-FA2A-4061-97A7-99461C1C9152}" destId="{AF802CAF-8850-4CE5-8818-0FEE7014153D}" srcOrd="8" destOrd="0" presId="urn:microsoft.com/office/officeart/2005/8/layout/cycle6"/>
    <dgm:cxn modelId="{8AEE47A2-EEFF-4BEA-B425-8D12D99242B6}" type="presParOf" srcId="{79D2AED9-FA2A-4061-97A7-99461C1C9152}" destId="{ED7680C9-B137-4BBF-A06E-AC6AB19033BD}" srcOrd="9" destOrd="0" presId="urn:microsoft.com/office/officeart/2005/8/layout/cycle6"/>
    <dgm:cxn modelId="{812A8A3B-ACAB-49C2-B4B1-0535ECC70E31}" type="presParOf" srcId="{79D2AED9-FA2A-4061-97A7-99461C1C9152}" destId="{160CC3EF-5AE8-4D7C-8570-A34ABDA86D7F}" srcOrd="10" destOrd="0" presId="urn:microsoft.com/office/officeart/2005/8/layout/cycle6"/>
    <dgm:cxn modelId="{A8D927AC-F5C6-4EB4-B457-10BA18CE4C45}" type="presParOf" srcId="{79D2AED9-FA2A-4061-97A7-99461C1C9152}" destId="{55B97D46-DF45-4CB8-BFA5-EF615C13291B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978013-F932-4519-B02E-A55F862BFE66}" type="doc">
      <dgm:prSet loTypeId="urn:microsoft.com/office/officeart/2005/8/layout/process4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BAC0586B-5CCC-40F4-970B-BA3685A964DD}">
      <dgm:prSet phldrT="[Texto]" custT="1"/>
      <dgm:spPr/>
      <dgm:t>
        <a:bodyPr/>
        <a:lstStyle/>
        <a:p>
          <a:pPr>
            <a:buClrTx/>
            <a:buSzTx/>
            <a:buFontTx/>
            <a:buNone/>
          </a:pPr>
          <a:r>
            <a:rPr lang="es-EC" altLang="es-EC" sz="1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AMPLIACIÓN DE LOS SISTEMA DE AGUA POTABLE Y ALCANTARILLADO SECTOR SAN MATEO DE LA CERÁMICA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DC9BE7-CAD5-4A91-8BFA-5EF0113DD2E3}" type="parTrans" cxnId="{08BF4FFC-8C96-460D-AC01-F3127F8BC86D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479DE7-C338-49A0-8E58-D12C27893C2A}" type="sibTrans" cxnId="{08BF4FFC-8C96-460D-AC01-F3127F8BC86D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97EC29-D7FB-4ACD-9C74-0E101C07BC9A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altLang="es-ES" sz="1800" b="1">
              <a:latin typeface="Arial" panose="020B0604020202020204" pitchFamily="34" charset="0"/>
              <a:cs typeface="Arial" panose="020B0604020202020204" pitchFamily="34" charset="0"/>
            </a:rPr>
            <a:t>Aporte ETAPA </a:t>
          </a:r>
          <a:r>
            <a:rPr lang="es-ES" sz="1800" b="1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altLang="es-ES" sz="1800" b="1">
              <a:latin typeface="Arial" panose="020B0604020202020204" pitchFamily="34" charset="0"/>
              <a:cs typeface="Arial" panose="020B0604020202020204" pitchFamily="34" charset="0"/>
            </a:rPr>
            <a:t>= $ 70.557,72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AE6B44-F093-47E6-B4C7-7C777D5989AF}" type="parTrans" cxnId="{D8FF7602-66DE-486D-ABAC-03D52CBB2DE5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6358F6-9D31-4D70-BFD8-3C9135D91869}" type="sibTrans" cxnId="{D8FF7602-66DE-486D-ABAC-03D52CBB2DE5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3BBBA6-E56C-4713-9279-002522BC461C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altLang="es-ES" sz="1800" b="1">
              <a:latin typeface="Arial" panose="020B0604020202020204" pitchFamily="34" charset="0"/>
              <a:cs typeface="Arial" panose="020B0604020202020204" pitchFamily="34" charset="0"/>
            </a:rPr>
            <a:t>Aporte GAD SININCAY </a:t>
          </a:r>
          <a:r>
            <a:rPr lang="es-ES" sz="1800" b="1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>
            <a:buFont typeface="Arial" panose="020B0604020202020204" pitchFamily="34" charset="0"/>
            <a:buChar char="•"/>
          </a:pPr>
          <a:r>
            <a:rPr lang="es-EC" altLang="es-ES" sz="1800" b="1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800" b="1">
              <a:latin typeface="Arial" panose="020B0604020202020204" pitchFamily="34" charset="0"/>
              <a:cs typeface="Arial" panose="020B0604020202020204" pitchFamily="34" charset="0"/>
            </a:rPr>
            <a:t>$</a:t>
          </a:r>
          <a:r>
            <a:rPr lang="es-EC" altLang="es-ES" sz="1800" b="1">
              <a:latin typeface="Arial" panose="020B0604020202020204" pitchFamily="34" charset="0"/>
              <a:cs typeface="Arial" panose="020B0604020202020204" pitchFamily="34" charset="0"/>
            </a:rPr>
            <a:t> 103.517,11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347969-2D68-4D53-8B54-50FA0344FC0D}" type="parTrans" cxnId="{51735794-A497-4D2B-A076-2E94C8B4BAA8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02F028-8EA9-421F-AFC9-F7EB599FFD22}" type="sibTrans" cxnId="{51735794-A497-4D2B-A076-2E94C8B4BAA8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913316-697E-4A0E-B783-DC40B98F6CC2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800" b="1">
              <a:latin typeface="Arial" panose="020B0604020202020204" pitchFamily="34" charset="0"/>
              <a:cs typeface="Arial" panose="020B0604020202020204" pitchFamily="34" charset="0"/>
            </a:rPr>
            <a:t>Monto de</a:t>
          </a:r>
          <a:r>
            <a:rPr lang="es-EC" altLang="es-ES" sz="1800" b="1">
              <a:latin typeface="Arial" panose="020B0604020202020204" pitchFamily="34" charset="0"/>
              <a:cs typeface="Arial" panose="020B0604020202020204" pitchFamily="34" charset="0"/>
            </a:rPr>
            <a:t>l convenio=</a:t>
          </a:r>
          <a:r>
            <a:rPr lang="es-ES" sz="1800" b="1">
              <a:latin typeface="Arial" panose="020B0604020202020204" pitchFamily="34" charset="0"/>
              <a:cs typeface="Arial" panose="020B0604020202020204" pitchFamily="34" charset="0"/>
            </a:rPr>
            <a:t> $</a:t>
          </a:r>
          <a:r>
            <a:rPr lang="es-EC" altLang="es-ES" sz="1800" b="1">
              <a:latin typeface="Arial" panose="020B0604020202020204" pitchFamily="34" charset="0"/>
              <a:cs typeface="Arial" panose="020B0604020202020204" pitchFamily="34" charset="0"/>
            </a:rPr>
            <a:t> 384.815,54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0635AF-1300-4AF4-B573-ECA393BF42FE}" type="sibTrans" cxnId="{B0B3F2D5-7F2C-48FD-BEA0-24D25B0264F6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5C2FF6-7137-42FA-80B8-6EC1F651EC16}" type="parTrans" cxnId="{B0B3F2D5-7F2C-48FD-BEA0-24D25B0264F6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FDC5BC-EDBD-4F71-A358-79072129C1F4}" type="pres">
      <dgm:prSet presAssocID="{BB978013-F932-4519-B02E-A55F862BFE66}" presName="Name0" presStyleCnt="0">
        <dgm:presLayoutVars>
          <dgm:dir/>
          <dgm:animLvl val="lvl"/>
          <dgm:resizeHandles val="exact"/>
        </dgm:presLayoutVars>
      </dgm:prSet>
      <dgm:spPr/>
    </dgm:pt>
    <dgm:pt modelId="{A9437C2B-BB9E-4BF1-AB16-782580C891D1}" type="pres">
      <dgm:prSet presAssocID="{06913316-697E-4A0E-B783-DC40B98F6CC2}" presName="boxAndChildren" presStyleCnt="0"/>
      <dgm:spPr/>
    </dgm:pt>
    <dgm:pt modelId="{34FBF548-E551-44B5-B2B0-BE724EEC5F17}" type="pres">
      <dgm:prSet presAssocID="{06913316-697E-4A0E-B783-DC40B98F6CC2}" presName="parentTextBox" presStyleLbl="node1" presStyleIdx="0" presStyleCnt="2" custScaleY="38876"/>
      <dgm:spPr/>
    </dgm:pt>
    <dgm:pt modelId="{6DEFF9FF-44AF-43D5-AD7A-36DF504116D1}" type="pres">
      <dgm:prSet presAssocID="{D7479DE7-C338-49A0-8E58-D12C27893C2A}" presName="sp" presStyleCnt="0"/>
      <dgm:spPr/>
    </dgm:pt>
    <dgm:pt modelId="{246A5A64-516C-4DA9-9423-BD1B277136D0}" type="pres">
      <dgm:prSet presAssocID="{BAC0586B-5CCC-40F4-970B-BA3685A964DD}" presName="arrowAndChildren" presStyleCnt="0"/>
      <dgm:spPr/>
    </dgm:pt>
    <dgm:pt modelId="{F000A998-9D0C-4A06-818F-ADBEC06F750D}" type="pres">
      <dgm:prSet presAssocID="{BAC0586B-5CCC-40F4-970B-BA3685A964DD}" presName="parentTextArrow" presStyleLbl="node1" presStyleIdx="0" presStyleCnt="2"/>
      <dgm:spPr/>
    </dgm:pt>
    <dgm:pt modelId="{DBB58CBD-CE2F-4C0F-B170-820AD3C2BCA4}" type="pres">
      <dgm:prSet presAssocID="{BAC0586B-5CCC-40F4-970B-BA3685A964DD}" presName="arrow" presStyleLbl="node1" presStyleIdx="1" presStyleCnt="2" custScaleY="78590" custLinFactNeighborX="-1110" custLinFactNeighborY="686"/>
      <dgm:spPr/>
    </dgm:pt>
    <dgm:pt modelId="{2D2C641C-37F2-4A2A-9B55-17767DE576AB}" type="pres">
      <dgm:prSet presAssocID="{BAC0586B-5CCC-40F4-970B-BA3685A964DD}" presName="descendantArrow" presStyleCnt="0"/>
      <dgm:spPr/>
    </dgm:pt>
    <dgm:pt modelId="{439260B2-B499-48F9-A28D-20907944CA74}" type="pres">
      <dgm:prSet presAssocID="{6897EC29-D7FB-4ACD-9C74-0E101C07BC9A}" presName="childTextArrow" presStyleLbl="fgAccFollowNode1" presStyleIdx="0" presStyleCnt="2" custScaleY="81735">
        <dgm:presLayoutVars>
          <dgm:bulletEnabled val="1"/>
        </dgm:presLayoutVars>
      </dgm:prSet>
      <dgm:spPr/>
    </dgm:pt>
    <dgm:pt modelId="{769174E8-6907-4E69-9E66-6BD85609F024}" type="pres">
      <dgm:prSet presAssocID="{E13BBBA6-E56C-4713-9279-002522BC461C}" presName="childTextArrow" presStyleLbl="fgAccFollowNode1" presStyleIdx="1" presStyleCnt="2" custScaleX="135914" custScaleY="81735">
        <dgm:presLayoutVars>
          <dgm:bulletEnabled val="1"/>
        </dgm:presLayoutVars>
      </dgm:prSet>
      <dgm:spPr/>
    </dgm:pt>
  </dgm:ptLst>
  <dgm:cxnLst>
    <dgm:cxn modelId="{33A35102-E31D-4348-8C24-ED1641FF85BC}" type="presOf" srcId="{06913316-697E-4A0E-B783-DC40B98F6CC2}" destId="{34FBF548-E551-44B5-B2B0-BE724EEC5F17}" srcOrd="0" destOrd="0" presId="urn:microsoft.com/office/officeart/2005/8/layout/process4"/>
    <dgm:cxn modelId="{D8FF7602-66DE-486D-ABAC-03D52CBB2DE5}" srcId="{BAC0586B-5CCC-40F4-970B-BA3685A964DD}" destId="{6897EC29-D7FB-4ACD-9C74-0E101C07BC9A}" srcOrd="0" destOrd="0" parTransId="{48AE6B44-F093-47E6-B4C7-7C777D5989AF}" sibTransId="{396358F6-9D31-4D70-BFD8-3C9135D91869}"/>
    <dgm:cxn modelId="{79A9B429-1237-4DFA-8A7D-F57F0F2DD979}" type="presOf" srcId="{6897EC29-D7FB-4ACD-9C74-0E101C07BC9A}" destId="{439260B2-B499-48F9-A28D-20907944CA74}" srcOrd="0" destOrd="0" presId="urn:microsoft.com/office/officeart/2005/8/layout/process4"/>
    <dgm:cxn modelId="{5F24CA43-B653-4CB9-9BE4-6E1F0303AA92}" type="presOf" srcId="{BB978013-F932-4519-B02E-A55F862BFE66}" destId="{5AFDC5BC-EDBD-4F71-A358-79072129C1F4}" srcOrd="0" destOrd="0" presId="urn:microsoft.com/office/officeart/2005/8/layout/process4"/>
    <dgm:cxn modelId="{A8D55193-A0A0-436B-BD1F-30246C023112}" type="presOf" srcId="{BAC0586B-5CCC-40F4-970B-BA3685A964DD}" destId="{DBB58CBD-CE2F-4C0F-B170-820AD3C2BCA4}" srcOrd="1" destOrd="0" presId="urn:microsoft.com/office/officeart/2005/8/layout/process4"/>
    <dgm:cxn modelId="{51735794-A497-4D2B-A076-2E94C8B4BAA8}" srcId="{BAC0586B-5CCC-40F4-970B-BA3685A964DD}" destId="{E13BBBA6-E56C-4713-9279-002522BC461C}" srcOrd="1" destOrd="0" parTransId="{52347969-2D68-4D53-8B54-50FA0344FC0D}" sibTransId="{E402F028-8EA9-421F-AFC9-F7EB599FFD22}"/>
    <dgm:cxn modelId="{48FA62C6-6E29-4782-89A3-0CABB6F17E58}" type="presOf" srcId="{BAC0586B-5CCC-40F4-970B-BA3685A964DD}" destId="{F000A998-9D0C-4A06-818F-ADBEC06F750D}" srcOrd="0" destOrd="0" presId="urn:microsoft.com/office/officeart/2005/8/layout/process4"/>
    <dgm:cxn modelId="{B0B3F2D5-7F2C-48FD-BEA0-24D25B0264F6}" srcId="{BB978013-F932-4519-B02E-A55F862BFE66}" destId="{06913316-697E-4A0E-B783-DC40B98F6CC2}" srcOrd="1" destOrd="0" parTransId="{845C2FF6-7137-42FA-80B8-6EC1F651EC16}" sibTransId="{490635AF-1300-4AF4-B573-ECA393BF42FE}"/>
    <dgm:cxn modelId="{08BF4FFC-8C96-460D-AC01-F3127F8BC86D}" srcId="{BB978013-F932-4519-B02E-A55F862BFE66}" destId="{BAC0586B-5CCC-40F4-970B-BA3685A964DD}" srcOrd="0" destOrd="0" parTransId="{86DC9BE7-CAD5-4A91-8BFA-5EF0113DD2E3}" sibTransId="{D7479DE7-C338-49A0-8E58-D12C27893C2A}"/>
    <dgm:cxn modelId="{C947FDFD-53D4-42DA-AAF2-12CF13B0D920}" type="presOf" srcId="{E13BBBA6-E56C-4713-9279-002522BC461C}" destId="{769174E8-6907-4E69-9E66-6BD85609F024}" srcOrd="0" destOrd="0" presId="urn:microsoft.com/office/officeart/2005/8/layout/process4"/>
    <dgm:cxn modelId="{071979A3-58F4-4BC3-99AD-2B1FDFA83059}" type="presParOf" srcId="{5AFDC5BC-EDBD-4F71-A358-79072129C1F4}" destId="{A9437C2B-BB9E-4BF1-AB16-782580C891D1}" srcOrd="0" destOrd="0" presId="urn:microsoft.com/office/officeart/2005/8/layout/process4"/>
    <dgm:cxn modelId="{23AC9B28-0531-4FAF-8488-BE849A85963E}" type="presParOf" srcId="{A9437C2B-BB9E-4BF1-AB16-782580C891D1}" destId="{34FBF548-E551-44B5-B2B0-BE724EEC5F17}" srcOrd="0" destOrd="0" presId="urn:microsoft.com/office/officeart/2005/8/layout/process4"/>
    <dgm:cxn modelId="{1FE756B9-4344-4B8B-AA92-7FB94032122B}" type="presParOf" srcId="{5AFDC5BC-EDBD-4F71-A358-79072129C1F4}" destId="{6DEFF9FF-44AF-43D5-AD7A-36DF504116D1}" srcOrd="1" destOrd="0" presId="urn:microsoft.com/office/officeart/2005/8/layout/process4"/>
    <dgm:cxn modelId="{01DC37A5-4E09-41EA-8215-60E9F0C83ABC}" type="presParOf" srcId="{5AFDC5BC-EDBD-4F71-A358-79072129C1F4}" destId="{246A5A64-516C-4DA9-9423-BD1B277136D0}" srcOrd="2" destOrd="0" presId="urn:microsoft.com/office/officeart/2005/8/layout/process4"/>
    <dgm:cxn modelId="{C976363C-AF98-4D04-9650-CDF82F7FEB1E}" type="presParOf" srcId="{246A5A64-516C-4DA9-9423-BD1B277136D0}" destId="{F000A998-9D0C-4A06-818F-ADBEC06F750D}" srcOrd="0" destOrd="0" presId="urn:microsoft.com/office/officeart/2005/8/layout/process4"/>
    <dgm:cxn modelId="{B7E83758-FEC8-4AD7-9265-E62A9CFE175C}" type="presParOf" srcId="{246A5A64-516C-4DA9-9423-BD1B277136D0}" destId="{DBB58CBD-CE2F-4C0F-B170-820AD3C2BCA4}" srcOrd="1" destOrd="0" presId="urn:microsoft.com/office/officeart/2005/8/layout/process4"/>
    <dgm:cxn modelId="{EC596AA4-B909-44B0-A9D5-B42B94678C11}" type="presParOf" srcId="{246A5A64-516C-4DA9-9423-BD1B277136D0}" destId="{2D2C641C-37F2-4A2A-9B55-17767DE576AB}" srcOrd="2" destOrd="0" presId="urn:microsoft.com/office/officeart/2005/8/layout/process4"/>
    <dgm:cxn modelId="{D7F00444-B67E-48A2-B099-717E7B09B90B}" type="presParOf" srcId="{2D2C641C-37F2-4A2A-9B55-17767DE576AB}" destId="{439260B2-B499-48F9-A28D-20907944CA74}" srcOrd="0" destOrd="0" presId="urn:microsoft.com/office/officeart/2005/8/layout/process4"/>
    <dgm:cxn modelId="{98D00785-7053-489C-ACAD-9385F386EC6D}" type="presParOf" srcId="{2D2C641C-37F2-4A2A-9B55-17767DE576AB}" destId="{769174E8-6907-4E69-9E66-6BD85609F024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2712CB0-E28E-4E78-ACAB-F10D00EE68E5}" type="doc">
      <dgm:prSet loTypeId="urn:microsoft.com/office/officeart/2005/8/layout/hProcess3" loCatId="process" qsTypeId="urn:microsoft.com/office/officeart/2005/8/quickstyle/3d2" qsCatId="3D" csTypeId="urn:microsoft.com/office/officeart/2005/8/colors/accent1_4" csCatId="accent1" phldr="1"/>
      <dgm:spPr/>
    </dgm:pt>
    <dgm:pt modelId="{D727A629-F88E-4BBC-9437-734DFB5A3301}">
      <dgm:prSet phldrT="[Texto]"/>
      <dgm:spPr/>
      <dgm:t>
        <a:bodyPr/>
        <a:lstStyle/>
        <a:p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Monto </a:t>
          </a:r>
          <a:r>
            <a:rPr lang="es-EC" altLang="es-ES" b="1" dirty="0">
              <a:latin typeface="Arial" panose="020B0604020202020204" pitchFamily="34" charset="0"/>
              <a:cs typeface="Arial" panose="020B0604020202020204" pitchFamily="34" charset="0"/>
            </a:rPr>
            <a:t> =</a:t>
          </a:r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 $</a:t>
          </a:r>
          <a:r>
            <a:rPr lang="es-EC" altLang="es-ES" b="1" dirty="0">
              <a:latin typeface="Arial" panose="020B0604020202020204" pitchFamily="34" charset="0"/>
              <a:cs typeface="Arial" panose="020B0604020202020204" pitchFamily="34" charset="0"/>
            </a:rPr>
            <a:t> 3.042,95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B0A91F-4BB1-4F44-845C-69C77202C825}" type="parTrans" cxnId="{1960CBE3-EC93-42DE-82F7-62CCD63F9B06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AFE4AC-D866-4FA2-9350-D5B645CAB7EC}" type="sibTrans" cxnId="{1960CBE3-EC93-42DE-82F7-62CCD63F9B06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4DE107-07C4-4F2E-9988-55B82A412001}" type="pres">
      <dgm:prSet presAssocID="{02712CB0-E28E-4E78-ACAB-F10D00EE68E5}" presName="Name0" presStyleCnt="0">
        <dgm:presLayoutVars>
          <dgm:dir/>
          <dgm:animLvl val="lvl"/>
          <dgm:resizeHandles val="exact"/>
        </dgm:presLayoutVars>
      </dgm:prSet>
      <dgm:spPr/>
    </dgm:pt>
    <dgm:pt modelId="{A010D2B6-B36A-454B-9E25-911101D01C99}" type="pres">
      <dgm:prSet presAssocID="{02712CB0-E28E-4E78-ACAB-F10D00EE68E5}" presName="dummy" presStyleCnt="0"/>
      <dgm:spPr/>
    </dgm:pt>
    <dgm:pt modelId="{76BFFD2C-FE73-4C84-AF51-F15C3EF32D87}" type="pres">
      <dgm:prSet presAssocID="{02712CB0-E28E-4E78-ACAB-F10D00EE68E5}" presName="linH" presStyleCnt="0"/>
      <dgm:spPr/>
    </dgm:pt>
    <dgm:pt modelId="{5DD4E0EC-170A-4499-9FCA-9027316D0AED}" type="pres">
      <dgm:prSet presAssocID="{02712CB0-E28E-4E78-ACAB-F10D00EE68E5}" presName="padding1" presStyleCnt="0"/>
      <dgm:spPr/>
    </dgm:pt>
    <dgm:pt modelId="{EB1D1021-44C7-42E8-9C74-8C3DF122F693}" type="pres">
      <dgm:prSet presAssocID="{D727A629-F88E-4BBC-9437-734DFB5A3301}" presName="linV" presStyleCnt="0"/>
      <dgm:spPr/>
    </dgm:pt>
    <dgm:pt modelId="{84E1FA84-B3CB-4150-AFA5-95EF7DBDA7AB}" type="pres">
      <dgm:prSet presAssocID="{D727A629-F88E-4BBC-9437-734DFB5A3301}" presName="spVertical1" presStyleCnt="0"/>
      <dgm:spPr/>
    </dgm:pt>
    <dgm:pt modelId="{6A21EF01-722E-4AB7-B1E5-A51F46C00B5F}" type="pres">
      <dgm:prSet presAssocID="{D727A629-F88E-4BBC-9437-734DFB5A3301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935CCC37-F897-4B85-BB27-1906DA958AFF}" type="pres">
      <dgm:prSet presAssocID="{D727A629-F88E-4BBC-9437-734DFB5A3301}" presName="spVertical2" presStyleCnt="0"/>
      <dgm:spPr/>
    </dgm:pt>
    <dgm:pt modelId="{DA94CCE3-5C4C-4000-8285-6EE76433A52A}" type="pres">
      <dgm:prSet presAssocID="{D727A629-F88E-4BBC-9437-734DFB5A3301}" presName="spVertical3" presStyleCnt="0"/>
      <dgm:spPr/>
    </dgm:pt>
    <dgm:pt modelId="{F50D42D6-06E6-444D-AD99-6F4ED209949E}" type="pres">
      <dgm:prSet presAssocID="{02712CB0-E28E-4E78-ACAB-F10D00EE68E5}" presName="padding2" presStyleCnt="0"/>
      <dgm:spPr/>
    </dgm:pt>
    <dgm:pt modelId="{C36D4AD5-9738-4C5E-9D5A-600C66664951}" type="pres">
      <dgm:prSet presAssocID="{02712CB0-E28E-4E78-ACAB-F10D00EE68E5}" presName="negArrow" presStyleCnt="0"/>
      <dgm:spPr/>
    </dgm:pt>
    <dgm:pt modelId="{F7EB5013-9463-47CE-822D-2FF245E21E78}" type="pres">
      <dgm:prSet presAssocID="{02712CB0-E28E-4E78-ACAB-F10D00EE68E5}" presName="backgroundArrow" presStyleLbl="node1" presStyleIdx="0" presStyleCnt="1" custLinFactNeighborX="-38286" custLinFactNeighborY="3446"/>
      <dgm:spPr/>
    </dgm:pt>
  </dgm:ptLst>
  <dgm:cxnLst>
    <dgm:cxn modelId="{3C7E2069-F3F0-48E5-B5FE-E5CE7778DEFB}" type="presOf" srcId="{D727A629-F88E-4BBC-9437-734DFB5A3301}" destId="{6A21EF01-722E-4AB7-B1E5-A51F46C00B5F}" srcOrd="0" destOrd="0" presId="urn:microsoft.com/office/officeart/2005/8/layout/hProcess3"/>
    <dgm:cxn modelId="{1960CBE3-EC93-42DE-82F7-62CCD63F9B06}" srcId="{02712CB0-E28E-4E78-ACAB-F10D00EE68E5}" destId="{D727A629-F88E-4BBC-9437-734DFB5A3301}" srcOrd="0" destOrd="0" parTransId="{BAB0A91F-4BB1-4F44-845C-69C77202C825}" sibTransId="{8BAFE4AC-D866-4FA2-9350-D5B645CAB7EC}"/>
    <dgm:cxn modelId="{3654A1F2-573E-42CA-8E01-524E858389F1}" type="presOf" srcId="{02712CB0-E28E-4E78-ACAB-F10D00EE68E5}" destId="{AD4DE107-07C4-4F2E-9988-55B82A412001}" srcOrd="0" destOrd="0" presId="urn:microsoft.com/office/officeart/2005/8/layout/hProcess3"/>
    <dgm:cxn modelId="{476DC316-9359-40BD-BC52-36782264E540}" type="presParOf" srcId="{AD4DE107-07C4-4F2E-9988-55B82A412001}" destId="{A010D2B6-B36A-454B-9E25-911101D01C99}" srcOrd="0" destOrd="0" presId="urn:microsoft.com/office/officeart/2005/8/layout/hProcess3"/>
    <dgm:cxn modelId="{D4CADDEF-C18F-4693-BEE2-C4A2583A7AA0}" type="presParOf" srcId="{AD4DE107-07C4-4F2E-9988-55B82A412001}" destId="{76BFFD2C-FE73-4C84-AF51-F15C3EF32D87}" srcOrd="1" destOrd="0" presId="urn:microsoft.com/office/officeart/2005/8/layout/hProcess3"/>
    <dgm:cxn modelId="{79C102F1-A8B0-4418-9C95-7E39107D6DDC}" type="presParOf" srcId="{76BFFD2C-FE73-4C84-AF51-F15C3EF32D87}" destId="{5DD4E0EC-170A-4499-9FCA-9027316D0AED}" srcOrd="0" destOrd="0" presId="urn:microsoft.com/office/officeart/2005/8/layout/hProcess3"/>
    <dgm:cxn modelId="{CA6560DD-3F12-4635-8166-C319C8FC34C6}" type="presParOf" srcId="{76BFFD2C-FE73-4C84-AF51-F15C3EF32D87}" destId="{EB1D1021-44C7-42E8-9C74-8C3DF122F693}" srcOrd="1" destOrd="0" presId="urn:microsoft.com/office/officeart/2005/8/layout/hProcess3"/>
    <dgm:cxn modelId="{302365E0-5A12-44CD-A7C2-DB364685F751}" type="presParOf" srcId="{EB1D1021-44C7-42E8-9C74-8C3DF122F693}" destId="{84E1FA84-B3CB-4150-AFA5-95EF7DBDA7AB}" srcOrd="0" destOrd="0" presId="urn:microsoft.com/office/officeart/2005/8/layout/hProcess3"/>
    <dgm:cxn modelId="{B7E70ED6-3D3E-48CA-8BA4-FBB5BB0013FE}" type="presParOf" srcId="{EB1D1021-44C7-42E8-9C74-8C3DF122F693}" destId="{6A21EF01-722E-4AB7-B1E5-A51F46C00B5F}" srcOrd="1" destOrd="0" presId="urn:microsoft.com/office/officeart/2005/8/layout/hProcess3"/>
    <dgm:cxn modelId="{EF0368F3-5997-44F1-A3B0-D9A6533975E5}" type="presParOf" srcId="{EB1D1021-44C7-42E8-9C74-8C3DF122F693}" destId="{935CCC37-F897-4B85-BB27-1906DA958AFF}" srcOrd="2" destOrd="0" presId="urn:microsoft.com/office/officeart/2005/8/layout/hProcess3"/>
    <dgm:cxn modelId="{7D6CFBA7-C6C7-43F8-AE36-90A18068AEE1}" type="presParOf" srcId="{EB1D1021-44C7-42E8-9C74-8C3DF122F693}" destId="{DA94CCE3-5C4C-4000-8285-6EE76433A52A}" srcOrd="3" destOrd="0" presId="urn:microsoft.com/office/officeart/2005/8/layout/hProcess3"/>
    <dgm:cxn modelId="{F36503E1-FA3B-4C8D-80BB-C3CE5E32436C}" type="presParOf" srcId="{76BFFD2C-FE73-4C84-AF51-F15C3EF32D87}" destId="{F50D42D6-06E6-444D-AD99-6F4ED209949E}" srcOrd="2" destOrd="0" presId="urn:microsoft.com/office/officeart/2005/8/layout/hProcess3"/>
    <dgm:cxn modelId="{34982A03-F825-4712-8D03-3E46BC5FCC2D}" type="presParOf" srcId="{76BFFD2C-FE73-4C84-AF51-F15C3EF32D87}" destId="{C36D4AD5-9738-4C5E-9D5A-600C66664951}" srcOrd="3" destOrd="0" presId="urn:microsoft.com/office/officeart/2005/8/layout/hProcess3"/>
    <dgm:cxn modelId="{EDB31868-4258-45B6-906B-6D0B2C06E2C6}" type="presParOf" srcId="{76BFFD2C-FE73-4C84-AF51-F15C3EF32D87}" destId="{F7EB5013-9463-47CE-822D-2FF245E21E78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5763866-0356-4DE4-826E-12BFFE536502}" type="doc">
      <dgm:prSet loTypeId="urn:microsoft.com/office/officeart/2005/8/layout/hierarchy4" loCatId="list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B8EE1A50-44F4-4736-BA05-200021FF8847}">
      <dgm:prSet phldrT="[Texto]"/>
      <dgm:spPr/>
      <dgm:t>
        <a:bodyPr/>
        <a:lstStyle/>
        <a:p>
          <a:r>
            <a:rPr lang="es-MX" u="none" strike="noStrike" dirty="0">
              <a:effectLst/>
            </a:rPr>
            <a:t>Esterilización, vacunación, desparasitación canina y felina en sectores vulnerables de la parroquia  y se promovió la tenencia responsable de mascotas</a:t>
          </a:r>
          <a:endParaRPr lang="es-EC" dirty="0"/>
        </a:p>
      </dgm:t>
    </dgm:pt>
    <dgm:pt modelId="{84AD9A37-23E0-453B-A837-42F74B68DA8D}" type="parTrans" cxnId="{B25BACBD-6C97-40BF-A91A-5CBDE7EB19BA}">
      <dgm:prSet/>
      <dgm:spPr/>
      <dgm:t>
        <a:bodyPr/>
        <a:lstStyle/>
        <a:p>
          <a:endParaRPr lang="es-EC"/>
        </a:p>
      </dgm:t>
    </dgm:pt>
    <dgm:pt modelId="{67ED6FB3-71BF-49A2-9ED9-B22D33F4612C}" type="sibTrans" cxnId="{B25BACBD-6C97-40BF-A91A-5CBDE7EB19BA}">
      <dgm:prSet/>
      <dgm:spPr/>
      <dgm:t>
        <a:bodyPr/>
        <a:lstStyle/>
        <a:p>
          <a:endParaRPr lang="es-EC"/>
        </a:p>
      </dgm:t>
    </dgm:pt>
    <dgm:pt modelId="{9C121AB9-37A6-4120-82B7-34BEAB6978FF}">
      <dgm:prSet phldrT="[Texto]"/>
      <dgm:spPr/>
      <dgm:t>
        <a:bodyPr/>
        <a:lstStyle/>
        <a:p>
          <a:r>
            <a:rPr lang="es-ES" dirty="0"/>
            <a:t>Con un aporte de </a:t>
          </a:r>
          <a:r>
            <a:rPr lang="es-EC" u="none" strike="noStrike" dirty="0">
              <a:effectLst/>
            </a:rPr>
            <a:t>USD 19.997,00 se realizaron:</a:t>
          </a:r>
        </a:p>
        <a:p>
          <a:r>
            <a:rPr lang="es-MX" u="none" strike="noStrike" dirty="0">
              <a:effectLst/>
            </a:rPr>
            <a:t>550 esterilizaciones</a:t>
          </a:r>
        </a:p>
        <a:p>
          <a:pPr>
            <a:buNone/>
          </a:pPr>
          <a:r>
            <a:rPr lang="es-MX" u="none" strike="noStrike" dirty="0">
              <a:effectLst/>
            </a:rPr>
            <a:t>125 atenciones</a:t>
          </a:r>
          <a:r>
            <a:rPr lang="es-EC" u="none" strike="noStrike" dirty="0">
              <a:effectLst/>
            </a:rPr>
            <a:t> </a:t>
          </a:r>
          <a:r>
            <a:rPr lang="es-ES" dirty="0"/>
            <a:t> </a:t>
          </a:r>
          <a:endParaRPr lang="es-EC" dirty="0"/>
        </a:p>
      </dgm:t>
    </dgm:pt>
    <dgm:pt modelId="{B2C93B02-2BDE-4F47-8E9E-D5D3FBBD7B4B}" type="parTrans" cxnId="{CCD67B6C-6BDF-4E9C-AB10-FC4A192623F0}">
      <dgm:prSet/>
      <dgm:spPr/>
      <dgm:t>
        <a:bodyPr/>
        <a:lstStyle/>
        <a:p>
          <a:endParaRPr lang="es-EC"/>
        </a:p>
      </dgm:t>
    </dgm:pt>
    <dgm:pt modelId="{B96F50BF-1F75-40E8-9804-A659FE4CABD7}" type="sibTrans" cxnId="{CCD67B6C-6BDF-4E9C-AB10-FC4A192623F0}">
      <dgm:prSet/>
      <dgm:spPr/>
      <dgm:t>
        <a:bodyPr/>
        <a:lstStyle/>
        <a:p>
          <a:endParaRPr lang="es-EC"/>
        </a:p>
      </dgm:t>
    </dgm:pt>
    <dgm:pt modelId="{B6F15235-F865-401A-A3C7-B61092A44FBB}">
      <dgm:prSet phldrT="[Texto]"/>
      <dgm:spPr/>
      <dgm:t>
        <a:bodyPr/>
        <a:lstStyle/>
        <a:p>
          <a:r>
            <a:rPr lang="es-ES" dirty="0"/>
            <a:t>Aporte comunitario de </a:t>
          </a:r>
          <a:r>
            <a:rPr lang="es-MX" u="none" strike="noStrike" dirty="0">
              <a:effectLst/>
            </a:rPr>
            <a:t>USD 2.388,54</a:t>
          </a:r>
          <a:r>
            <a:rPr lang="es-ES" dirty="0"/>
            <a:t> genero que se realicen </a:t>
          </a:r>
        </a:p>
        <a:p>
          <a:r>
            <a:rPr lang="es-MX" u="none" strike="noStrike" dirty="0">
              <a:effectLst/>
            </a:rPr>
            <a:t>65 esterilizaciones </a:t>
          </a:r>
        </a:p>
        <a:p>
          <a:r>
            <a:rPr lang="es-MX" u="none" strike="noStrike" dirty="0">
              <a:effectLst/>
            </a:rPr>
            <a:t>19 atenciones</a:t>
          </a:r>
          <a:r>
            <a:rPr lang="es-ES" dirty="0"/>
            <a:t> </a:t>
          </a:r>
          <a:endParaRPr lang="es-EC" dirty="0"/>
        </a:p>
      </dgm:t>
    </dgm:pt>
    <dgm:pt modelId="{622B35D3-C292-429F-B8A9-879D4AE42C34}" type="parTrans" cxnId="{E7CA20B0-20B2-4238-96EE-375BA23E09EE}">
      <dgm:prSet/>
      <dgm:spPr/>
      <dgm:t>
        <a:bodyPr/>
        <a:lstStyle/>
        <a:p>
          <a:endParaRPr lang="es-EC"/>
        </a:p>
      </dgm:t>
    </dgm:pt>
    <dgm:pt modelId="{A03830A3-2BCE-4A9D-9BB0-1F80C9D3F27F}" type="sibTrans" cxnId="{E7CA20B0-20B2-4238-96EE-375BA23E09EE}">
      <dgm:prSet/>
      <dgm:spPr/>
      <dgm:t>
        <a:bodyPr/>
        <a:lstStyle/>
        <a:p>
          <a:endParaRPr lang="es-EC"/>
        </a:p>
      </dgm:t>
    </dgm:pt>
    <dgm:pt modelId="{0CF5A58A-FE5E-497C-A127-312894170196}">
      <dgm:prSet phldrT="[Texto]"/>
      <dgm:spPr/>
      <dgm:t>
        <a:bodyPr/>
        <a:lstStyle/>
        <a:p>
          <a:pPr>
            <a:buNone/>
          </a:pPr>
          <a:r>
            <a:rPr lang="es-MX" u="none" strike="noStrike" dirty="0">
              <a:effectLst/>
            </a:rPr>
            <a:t>Corazón de Jesús</a:t>
          </a:r>
        </a:p>
        <a:p>
          <a:pPr>
            <a:buNone/>
          </a:pPr>
          <a:r>
            <a:rPr lang="es-MX" u="none" strike="noStrike" dirty="0">
              <a:effectLst/>
            </a:rPr>
            <a:t>Playas del Carmen </a:t>
          </a:r>
        </a:p>
        <a:p>
          <a:pPr>
            <a:buNone/>
          </a:pPr>
          <a:r>
            <a:rPr lang="es-MX" u="none" strike="noStrike" dirty="0">
              <a:effectLst/>
            </a:rPr>
            <a:t>Chictarrumi </a:t>
          </a:r>
        </a:p>
        <a:p>
          <a:pPr>
            <a:buNone/>
          </a:pPr>
          <a:r>
            <a:rPr lang="es-MX" u="none" strike="noStrike" dirty="0">
              <a:effectLst/>
            </a:rPr>
            <a:t>La Explanada </a:t>
          </a:r>
        </a:p>
        <a:p>
          <a:pPr>
            <a:buNone/>
          </a:pPr>
          <a:r>
            <a:rPr lang="es-MX" u="none" strike="noStrike" dirty="0">
              <a:effectLst/>
            </a:rPr>
            <a:t>El Pedregal </a:t>
          </a:r>
        </a:p>
        <a:p>
          <a:pPr>
            <a:buNone/>
          </a:pPr>
          <a:r>
            <a:rPr lang="es-MX" u="none" strike="noStrike" dirty="0">
              <a:effectLst/>
            </a:rPr>
            <a:t>Chico Patamarca </a:t>
          </a:r>
        </a:p>
        <a:p>
          <a:pPr>
            <a:buNone/>
          </a:pPr>
          <a:r>
            <a:rPr lang="es-MX" u="none" strike="noStrike" dirty="0">
              <a:effectLst/>
            </a:rPr>
            <a:t>San Vicente </a:t>
          </a:r>
        </a:p>
        <a:p>
          <a:pPr>
            <a:buNone/>
          </a:pPr>
          <a:r>
            <a:rPr lang="es-MX" u="none" strike="noStrike" dirty="0">
              <a:effectLst/>
            </a:rPr>
            <a:t>La Merced </a:t>
          </a:r>
        </a:p>
        <a:p>
          <a:pPr>
            <a:buNone/>
          </a:pPr>
          <a:r>
            <a:rPr lang="es-MX" u="none" strike="noStrike" dirty="0">
              <a:effectLst/>
            </a:rPr>
            <a:t>Mayancela </a:t>
          </a:r>
        </a:p>
        <a:p>
          <a:pPr>
            <a:buNone/>
          </a:pPr>
          <a:r>
            <a:rPr lang="es-MX" u="none" strike="noStrike" dirty="0">
              <a:effectLst/>
            </a:rPr>
            <a:t>El Salado </a:t>
          </a:r>
        </a:p>
        <a:p>
          <a:pPr>
            <a:buNone/>
          </a:pPr>
          <a:r>
            <a:rPr lang="es-MX" u="none" strike="noStrike" dirty="0">
              <a:effectLst/>
            </a:rPr>
            <a:t>Los Olivos </a:t>
          </a:r>
        </a:p>
        <a:p>
          <a:pPr>
            <a:buNone/>
          </a:pPr>
          <a:r>
            <a:rPr lang="es-MX" u="none" strike="noStrike" dirty="0">
              <a:effectLst/>
            </a:rPr>
            <a:t>Racar Bajo – Los Lirios </a:t>
          </a:r>
        </a:p>
        <a:p>
          <a:pPr>
            <a:buNone/>
          </a:pPr>
          <a:r>
            <a:rPr lang="es-MX" u="none" strike="noStrike" dirty="0">
              <a:effectLst/>
            </a:rPr>
            <a:t>Carmen de Sinincay </a:t>
          </a:r>
        </a:p>
        <a:p>
          <a:pPr>
            <a:buNone/>
          </a:pPr>
          <a:r>
            <a:rPr lang="es-MX" u="none" strike="noStrike" dirty="0">
              <a:effectLst/>
            </a:rPr>
            <a:t>Minas de Pumayunga </a:t>
          </a:r>
        </a:p>
        <a:p>
          <a:pPr>
            <a:buNone/>
          </a:pPr>
          <a:r>
            <a:rPr lang="es-MX" u="none" strike="noStrike" dirty="0">
              <a:effectLst/>
            </a:rPr>
            <a:t>Vista Hermosa </a:t>
          </a:r>
        </a:p>
        <a:p>
          <a:pPr>
            <a:buNone/>
          </a:pPr>
          <a:r>
            <a:rPr lang="es-MX" u="none" strike="noStrike" dirty="0">
              <a:effectLst/>
            </a:rPr>
            <a:t>Cruce del Carmen</a:t>
          </a:r>
        </a:p>
        <a:p>
          <a:pPr>
            <a:buNone/>
          </a:pPr>
          <a:r>
            <a:rPr lang="es-MX" u="none" strike="noStrike" dirty="0">
              <a:effectLst/>
            </a:rPr>
            <a:t>María Auxiliadora</a:t>
          </a:r>
          <a:endParaRPr lang="es-EC" dirty="0"/>
        </a:p>
      </dgm:t>
    </dgm:pt>
    <dgm:pt modelId="{B0AB4D22-DE09-4818-9507-8CC892FAE981}" type="parTrans" cxnId="{FC2EF083-692B-4D48-8A09-095DD71D0A45}">
      <dgm:prSet/>
      <dgm:spPr/>
      <dgm:t>
        <a:bodyPr/>
        <a:lstStyle/>
        <a:p>
          <a:endParaRPr lang="es-EC"/>
        </a:p>
      </dgm:t>
    </dgm:pt>
    <dgm:pt modelId="{7AFE4BF3-81D0-493F-80C6-D45AAAF4141F}" type="sibTrans" cxnId="{FC2EF083-692B-4D48-8A09-095DD71D0A45}">
      <dgm:prSet/>
      <dgm:spPr/>
      <dgm:t>
        <a:bodyPr/>
        <a:lstStyle/>
        <a:p>
          <a:endParaRPr lang="es-EC"/>
        </a:p>
      </dgm:t>
    </dgm:pt>
    <dgm:pt modelId="{C93B19FB-07D9-4CD7-93DD-6F3801611592}" type="pres">
      <dgm:prSet presAssocID="{F5763866-0356-4DE4-826E-12BFFE53650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A4EE322-8B19-49DA-89D9-2E9201ED839E}" type="pres">
      <dgm:prSet presAssocID="{B8EE1A50-44F4-4736-BA05-200021FF8847}" presName="vertOne" presStyleCnt="0"/>
      <dgm:spPr/>
    </dgm:pt>
    <dgm:pt modelId="{279F109D-1392-48B7-894E-800A85DD191A}" type="pres">
      <dgm:prSet presAssocID="{B8EE1A50-44F4-4736-BA05-200021FF8847}" presName="txOne" presStyleLbl="node0" presStyleIdx="0" presStyleCnt="4" custScaleX="105412" custScaleY="43650">
        <dgm:presLayoutVars>
          <dgm:chPref val="3"/>
        </dgm:presLayoutVars>
      </dgm:prSet>
      <dgm:spPr/>
    </dgm:pt>
    <dgm:pt modelId="{9D2D0DAB-1D86-4ADD-93CA-889F791BB36B}" type="pres">
      <dgm:prSet presAssocID="{B8EE1A50-44F4-4736-BA05-200021FF8847}" presName="horzOne" presStyleCnt="0"/>
      <dgm:spPr/>
    </dgm:pt>
    <dgm:pt modelId="{0998D109-B027-4C1E-93E2-34D165C82E71}" type="pres">
      <dgm:prSet presAssocID="{67ED6FB3-71BF-49A2-9ED9-B22D33F4612C}" presName="sibSpaceOne" presStyleCnt="0"/>
      <dgm:spPr/>
    </dgm:pt>
    <dgm:pt modelId="{0F9314B2-E385-4D01-924E-15192A946430}" type="pres">
      <dgm:prSet presAssocID="{9C121AB9-37A6-4120-82B7-34BEAB6978FF}" presName="vertOne" presStyleCnt="0"/>
      <dgm:spPr/>
    </dgm:pt>
    <dgm:pt modelId="{0B114681-1D9F-4D9C-9983-5728865B603D}" type="pres">
      <dgm:prSet presAssocID="{9C121AB9-37A6-4120-82B7-34BEAB6978FF}" presName="txOne" presStyleLbl="node0" presStyleIdx="1" presStyleCnt="4" custScaleX="103666" custScaleY="36017">
        <dgm:presLayoutVars>
          <dgm:chPref val="3"/>
        </dgm:presLayoutVars>
      </dgm:prSet>
      <dgm:spPr/>
    </dgm:pt>
    <dgm:pt modelId="{72B86510-2991-46EC-841C-02C64127836E}" type="pres">
      <dgm:prSet presAssocID="{9C121AB9-37A6-4120-82B7-34BEAB6978FF}" presName="horzOne" presStyleCnt="0"/>
      <dgm:spPr/>
    </dgm:pt>
    <dgm:pt modelId="{7BB5CDA7-CAF9-4EB7-90B9-D21E12E3456C}" type="pres">
      <dgm:prSet presAssocID="{B96F50BF-1F75-40E8-9804-A659FE4CABD7}" presName="sibSpaceOne" presStyleCnt="0"/>
      <dgm:spPr/>
    </dgm:pt>
    <dgm:pt modelId="{32433A24-125C-4AAB-867A-BCD80E287DE7}" type="pres">
      <dgm:prSet presAssocID="{B6F15235-F865-401A-A3C7-B61092A44FBB}" presName="vertOne" presStyleCnt="0"/>
      <dgm:spPr/>
    </dgm:pt>
    <dgm:pt modelId="{437C48FD-A3CA-4720-ABE7-6B302A5AB2DE}" type="pres">
      <dgm:prSet presAssocID="{B6F15235-F865-401A-A3C7-B61092A44FBB}" presName="txOne" presStyleLbl="node0" presStyleIdx="2" presStyleCnt="4" custScaleX="100085" custScaleY="34185">
        <dgm:presLayoutVars>
          <dgm:chPref val="3"/>
        </dgm:presLayoutVars>
      </dgm:prSet>
      <dgm:spPr/>
    </dgm:pt>
    <dgm:pt modelId="{611F8338-E829-48AA-8D8C-351D9F6866FA}" type="pres">
      <dgm:prSet presAssocID="{B6F15235-F865-401A-A3C7-B61092A44FBB}" presName="horzOne" presStyleCnt="0"/>
      <dgm:spPr/>
    </dgm:pt>
    <dgm:pt modelId="{6120E42D-EA29-4C53-83AD-2393DDC0A3E4}" type="pres">
      <dgm:prSet presAssocID="{A03830A3-2BCE-4A9D-9BB0-1F80C9D3F27F}" presName="sibSpaceOne" presStyleCnt="0"/>
      <dgm:spPr/>
    </dgm:pt>
    <dgm:pt modelId="{5107D643-D8AD-46B9-80B6-5267ED4F0B19}" type="pres">
      <dgm:prSet presAssocID="{0CF5A58A-FE5E-497C-A127-312894170196}" presName="vertOne" presStyleCnt="0"/>
      <dgm:spPr/>
    </dgm:pt>
    <dgm:pt modelId="{3574E5EA-6395-4824-92F0-D085BBC09F4A}" type="pres">
      <dgm:prSet presAssocID="{0CF5A58A-FE5E-497C-A127-312894170196}" presName="txOne" presStyleLbl="node0" presStyleIdx="3" presStyleCnt="4">
        <dgm:presLayoutVars>
          <dgm:chPref val="3"/>
        </dgm:presLayoutVars>
      </dgm:prSet>
      <dgm:spPr/>
    </dgm:pt>
    <dgm:pt modelId="{F747EF13-C634-4574-87DC-A5AB90F87E2C}" type="pres">
      <dgm:prSet presAssocID="{0CF5A58A-FE5E-497C-A127-312894170196}" presName="horzOne" presStyleCnt="0"/>
      <dgm:spPr/>
    </dgm:pt>
  </dgm:ptLst>
  <dgm:cxnLst>
    <dgm:cxn modelId="{5EF67532-8183-4D59-B3DA-2AD92878F7F5}" type="presOf" srcId="{F5763866-0356-4DE4-826E-12BFFE536502}" destId="{C93B19FB-07D9-4CD7-93DD-6F3801611592}" srcOrd="0" destOrd="0" presId="urn:microsoft.com/office/officeart/2005/8/layout/hierarchy4"/>
    <dgm:cxn modelId="{BF16043E-172D-4A4B-A571-757DA9BAE7A4}" type="presOf" srcId="{0CF5A58A-FE5E-497C-A127-312894170196}" destId="{3574E5EA-6395-4824-92F0-D085BBC09F4A}" srcOrd="0" destOrd="0" presId="urn:microsoft.com/office/officeart/2005/8/layout/hierarchy4"/>
    <dgm:cxn modelId="{CCD67B6C-6BDF-4E9C-AB10-FC4A192623F0}" srcId="{F5763866-0356-4DE4-826E-12BFFE536502}" destId="{9C121AB9-37A6-4120-82B7-34BEAB6978FF}" srcOrd="1" destOrd="0" parTransId="{B2C93B02-2BDE-4F47-8E9E-D5D3FBBD7B4B}" sibTransId="{B96F50BF-1F75-40E8-9804-A659FE4CABD7}"/>
    <dgm:cxn modelId="{E75C1778-D50C-4AB5-B760-587C74223076}" type="presOf" srcId="{9C121AB9-37A6-4120-82B7-34BEAB6978FF}" destId="{0B114681-1D9F-4D9C-9983-5728865B603D}" srcOrd="0" destOrd="0" presId="urn:microsoft.com/office/officeart/2005/8/layout/hierarchy4"/>
    <dgm:cxn modelId="{FC2EF083-692B-4D48-8A09-095DD71D0A45}" srcId="{F5763866-0356-4DE4-826E-12BFFE536502}" destId="{0CF5A58A-FE5E-497C-A127-312894170196}" srcOrd="3" destOrd="0" parTransId="{B0AB4D22-DE09-4818-9507-8CC892FAE981}" sibTransId="{7AFE4BF3-81D0-493F-80C6-D45AAAF4141F}"/>
    <dgm:cxn modelId="{E320CB8F-4C23-4620-A06C-A35789231DD8}" type="presOf" srcId="{B6F15235-F865-401A-A3C7-B61092A44FBB}" destId="{437C48FD-A3CA-4720-ABE7-6B302A5AB2DE}" srcOrd="0" destOrd="0" presId="urn:microsoft.com/office/officeart/2005/8/layout/hierarchy4"/>
    <dgm:cxn modelId="{E7CA20B0-20B2-4238-96EE-375BA23E09EE}" srcId="{F5763866-0356-4DE4-826E-12BFFE536502}" destId="{B6F15235-F865-401A-A3C7-B61092A44FBB}" srcOrd="2" destOrd="0" parTransId="{622B35D3-C292-429F-B8A9-879D4AE42C34}" sibTransId="{A03830A3-2BCE-4A9D-9BB0-1F80C9D3F27F}"/>
    <dgm:cxn modelId="{B25BACBD-6C97-40BF-A91A-5CBDE7EB19BA}" srcId="{F5763866-0356-4DE4-826E-12BFFE536502}" destId="{B8EE1A50-44F4-4736-BA05-200021FF8847}" srcOrd="0" destOrd="0" parTransId="{84AD9A37-23E0-453B-A837-42F74B68DA8D}" sibTransId="{67ED6FB3-71BF-49A2-9ED9-B22D33F4612C}"/>
    <dgm:cxn modelId="{03B1E9C0-4328-438C-AFDB-6467CEE40FCC}" type="presOf" srcId="{B8EE1A50-44F4-4736-BA05-200021FF8847}" destId="{279F109D-1392-48B7-894E-800A85DD191A}" srcOrd="0" destOrd="0" presId="urn:microsoft.com/office/officeart/2005/8/layout/hierarchy4"/>
    <dgm:cxn modelId="{0B240CD2-9251-4ACA-BF5D-ACC2BB9EA4F1}" type="presParOf" srcId="{C93B19FB-07D9-4CD7-93DD-6F3801611592}" destId="{5A4EE322-8B19-49DA-89D9-2E9201ED839E}" srcOrd="0" destOrd="0" presId="urn:microsoft.com/office/officeart/2005/8/layout/hierarchy4"/>
    <dgm:cxn modelId="{BBCB633D-2D4E-41AC-8CA5-90B76E654271}" type="presParOf" srcId="{5A4EE322-8B19-49DA-89D9-2E9201ED839E}" destId="{279F109D-1392-48B7-894E-800A85DD191A}" srcOrd="0" destOrd="0" presId="urn:microsoft.com/office/officeart/2005/8/layout/hierarchy4"/>
    <dgm:cxn modelId="{658A3B6B-58A9-4A02-BF3C-3BED9EEB7592}" type="presParOf" srcId="{5A4EE322-8B19-49DA-89D9-2E9201ED839E}" destId="{9D2D0DAB-1D86-4ADD-93CA-889F791BB36B}" srcOrd="1" destOrd="0" presId="urn:microsoft.com/office/officeart/2005/8/layout/hierarchy4"/>
    <dgm:cxn modelId="{C8DE38E4-9C5A-491D-A9AD-B8BBE83CD7BB}" type="presParOf" srcId="{C93B19FB-07D9-4CD7-93DD-6F3801611592}" destId="{0998D109-B027-4C1E-93E2-34D165C82E71}" srcOrd="1" destOrd="0" presId="urn:microsoft.com/office/officeart/2005/8/layout/hierarchy4"/>
    <dgm:cxn modelId="{0AC2FCB1-DF47-4C2D-A56C-ECF77BBC5A40}" type="presParOf" srcId="{C93B19FB-07D9-4CD7-93DD-6F3801611592}" destId="{0F9314B2-E385-4D01-924E-15192A946430}" srcOrd="2" destOrd="0" presId="urn:microsoft.com/office/officeart/2005/8/layout/hierarchy4"/>
    <dgm:cxn modelId="{30D4DA19-0AC8-4CC4-BA9B-307CDD7CEEC5}" type="presParOf" srcId="{0F9314B2-E385-4D01-924E-15192A946430}" destId="{0B114681-1D9F-4D9C-9983-5728865B603D}" srcOrd="0" destOrd="0" presId="urn:microsoft.com/office/officeart/2005/8/layout/hierarchy4"/>
    <dgm:cxn modelId="{A7D4D6BF-6BB9-45EB-8065-B836C6870475}" type="presParOf" srcId="{0F9314B2-E385-4D01-924E-15192A946430}" destId="{72B86510-2991-46EC-841C-02C64127836E}" srcOrd="1" destOrd="0" presId="urn:microsoft.com/office/officeart/2005/8/layout/hierarchy4"/>
    <dgm:cxn modelId="{C5DA994B-5CA8-4942-AA65-4CF38369F1CD}" type="presParOf" srcId="{C93B19FB-07D9-4CD7-93DD-6F3801611592}" destId="{7BB5CDA7-CAF9-4EB7-90B9-D21E12E3456C}" srcOrd="3" destOrd="0" presId="urn:microsoft.com/office/officeart/2005/8/layout/hierarchy4"/>
    <dgm:cxn modelId="{9F6CA0D1-675F-4DC5-9B6D-1207F36C71CE}" type="presParOf" srcId="{C93B19FB-07D9-4CD7-93DD-6F3801611592}" destId="{32433A24-125C-4AAB-867A-BCD80E287DE7}" srcOrd="4" destOrd="0" presId="urn:microsoft.com/office/officeart/2005/8/layout/hierarchy4"/>
    <dgm:cxn modelId="{3929375D-3A73-4A2D-A7F2-1B0F3C130002}" type="presParOf" srcId="{32433A24-125C-4AAB-867A-BCD80E287DE7}" destId="{437C48FD-A3CA-4720-ABE7-6B302A5AB2DE}" srcOrd="0" destOrd="0" presId="urn:microsoft.com/office/officeart/2005/8/layout/hierarchy4"/>
    <dgm:cxn modelId="{875ACA40-35A8-4624-AABC-3433D7716435}" type="presParOf" srcId="{32433A24-125C-4AAB-867A-BCD80E287DE7}" destId="{611F8338-E829-48AA-8D8C-351D9F6866FA}" srcOrd="1" destOrd="0" presId="urn:microsoft.com/office/officeart/2005/8/layout/hierarchy4"/>
    <dgm:cxn modelId="{1A423C40-C2FD-4B23-B65D-0CC556B34A25}" type="presParOf" srcId="{C93B19FB-07D9-4CD7-93DD-6F3801611592}" destId="{6120E42D-EA29-4C53-83AD-2393DDC0A3E4}" srcOrd="5" destOrd="0" presId="urn:microsoft.com/office/officeart/2005/8/layout/hierarchy4"/>
    <dgm:cxn modelId="{C64B611F-FB2B-4842-A176-1C48003AD36A}" type="presParOf" srcId="{C93B19FB-07D9-4CD7-93DD-6F3801611592}" destId="{5107D643-D8AD-46B9-80B6-5267ED4F0B19}" srcOrd="6" destOrd="0" presId="urn:microsoft.com/office/officeart/2005/8/layout/hierarchy4"/>
    <dgm:cxn modelId="{F3566C4B-5D59-4AA8-BFCF-7F5F600D09B9}" type="presParOf" srcId="{5107D643-D8AD-46B9-80B6-5267ED4F0B19}" destId="{3574E5EA-6395-4824-92F0-D085BBC09F4A}" srcOrd="0" destOrd="0" presId="urn:microsoft.com/office/officeart/2005/8/layout/hierarchy4"/>
    <dgm:cxn modelId="{FF83F1DD-CAD4-448C-ABC6-C7700829DD57}" type="presParOf" srcId="{5107D643-D8AD-46B9-80B6-5267ED4F0B19}" destId="{F747EF13-C634-4574-87DC-A5AB90F87E2C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9131412-5160-478D-BB5B-30BAE6219E8F}" type="doc">
      <dgm:prSet loTypeId="urn:microsoft.com/office/officeart/2005/8/layout/process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A9CB4645-0FAF-4961-AD40-B85F2CF897B4}">
      <dgm:prSet phldrT="[Texto]"/>
      <dgm:spPr/>
      <dgm:t>
        <a:bodyPr/>
        <a:lstStyle/>
        <a:p>
          <a:r>
            <a:rPr lang="es-ES" dirty="0"/>
            <a:t>Apoyo profesional quirúrgico para esterilizaciones por acta compromiso con la CGA y GADPR Sinincay.</a:t>
          </a:r>
          <a:endParaRPr lang="es-EC" dirty="0"/>
        </a:p>
      </dgm:t>
    </dgm:pt>
    <dgm:pt modelId="{743D4DE1-6B16-4DA6-84BD-AF06D074A3CD}" type="parTrans" cxnId="{FB30D41B-DBCF-45E4-B8DB-44714BF108E0}">
      <dgm:prSet/>
      <dgm:spPr/>
      <dgm:t>
        <a:bodyPr/>
        <a:lstStyle/>
        <a:p>
          <a:endParaRPr lang="es-EC"/>
        </a:p>
      </dgm:t>
    </dgm:pt>
    <dgm:pt modelId="{8C0684D5-6804-44F2-A16D-8894250FB43C}" type="sibTrans" cxnId="{FB30D41B-DBCF-45E4-B8DB-44714BF108E0}">
      <dgm:prSet/>
      <dgm:spPr/>
      <dgm:t>
        <a:bodyPr/>
        <a:lstStyle/>
        <a:p>
          <a:endParaRPr lang="es-EC"/>
        </a:p>
      </dgm:t>
    </dgm:pt>
    <dgm:pt modelId="{B0BA6164-0AF5-45A4-9E31-D62BDA46A89C}">
      <dgm:prSet phldrT="[Texto]" custT="1"/>
      <dgm:spPr/>
      <dgm:t>
        <a:bodyPr/>
        <a:lstStyle/>
        <a:p>
          <a:r>
            <a:rPr lang="es-ES" sz="1600" dirty="0"/>
            <a:t>En 5 jornadas se realizaron 200 esterilizaciones</a:t>
          </a:r>
          <a:r>
            <a:rPr lang="es-ES" sz="1100" dirty="0"/>
            <a:t>.</a:t>
          </a:r>
          <a:endParaRPr lang="es-EC" sz="1100" dirty="0"/>
        </a:p>
      </dgm:t>
    </dgm:pt>
    <dgm:pt modelId="{7953B28C-4833-4D58-BA83-DDC59E963CDD}" type="parTrans" cxnId="{AA5AC03D-FC4A-40CA-9165-E5FD88EB99DD}">
      <dgm:prSet/>
      <dgm:spPr/>
      <dgm:t>
        <a:bodyPr/>
        <a:lstStyle/>
        <a:p>
          <a:endParaRPr lang="es-EC"/>
        </a:p>
      </dgm:t>
    </dgm:pt>
    <dgm:pt modelId="{3DDBD160-5BDA-4D98-9F47-4DCEB7D43C32}" type="sibTrans" cxnId="{AA5AC03D-FC4A-40CA-9165-E5FD88EB99DD}">
      <dgm:prSet/>
      <dgm:spPr/>
      <dgm:t>
        <a:bodyPr/>
        <a:lstStyle/>
        <a:p>
          <a:endParaRPr lang="es-EC"/>
        </a:p>
      </dgm:t>
    </dgm:pt>
    <dgm:pt modelId="{FB4B979A-F3E5-49C8-99A2-8CC8C5CB15BF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u="none" strike="noStrike" dirty="0">
              <a:effectLst/>
            </a:rPr>
            <a:t>Santa Rosa – Coliseo Parroquial de Sinincay - Nuevos Horizontes</a:t>
          </a:r>
          <a:endParaRPr lang="es-EC" dirty="0"/>
        </a:p>
      </dgm:t>
    </dgm:pt>
    <dgm:pt modelId="{54C77B06-CD04-45E1-8739-3417133A900B}" type="parTrans" cxnId="{B10020F2-0E0E-45EB-9492-BBCCCB45796C}">
      <dgm:prSet/>
      <dgm:spPr/>
      <dgm:t>
        <a:bodyPr/>
        <a:lstStyle/>
        <a:p>
          <a:endParaRPr lang="es-EC"/>
        </a:p>
      </dgm:t>
    </dgm:pt>
    <dgm:pt modelId="{FA313C25-BFFE-421A-8192-1D2AB90F6EA2}" type="sibTrans" cxnId="{B10020F2-0E0E-45EB-9492-BBCCCB45796C}">
      <dgm:prSet/>
      <dgm:spPr/>
      <dgm:t>
        <a:bodyPr/>
        <a:lstStyle/>
        <a:p>
          <a:endParaRPr lang="es-EC"/>
        </a:p>
      </dgm:t>
    </dgm:pt>
    <dgm:pt modelId="{AB0CB36E-7C04-4C2E-AE63-84153AAD802E}">
      <dgm:prSet phldrT="[Texto]" custT="1"/>
      <dgm:spPr/>
      <dgm:t>
        <a:bodyPr/>
        <a:lstStyle/>
        <a:p>
          <a:pPr algn="l"/>
          <a:r>
            <a:rPr lang="es-ES" sz="2000" b="1" dirty="0"/>
            <a:t>Componente Educativo</a:t>
          </a:r>
          <a:endParaRPr lang="es-EC" sz="2000" b="1" dirty="0"/>
        </a:p>
      </dgm:t>
    </dgm:pt>
    <dgm:pt modelId="{73202BF1-9B8D-485D-B4F3-415664D2CF0F}" type="parTrans" cxnId="{83CAFD27-B475-4028-ABBB-8A136FF90E70}">
      <dgm:prSet/>
      <dgm:spPr/>
      <dgm:t>
        <a:bodyPr/>
        <a:lstStyle/>
        <a:p>
          <a:endParaRPr lang="es-EC"/>
        </a:p>
      </dgm:t>
    </dgm:pt>
    <dgm:pt modelId="{F18AB64E-3916-446C-BF7A-0D9645696BEA}" type="sibTrans" cxnId="{83CAFD27-B475-4028-ABBB-8A136FF90E70}">
      <dgm:prSet/>
      <dgm:spPr/>
      <dgm:t>
        <a:bodyPr/>
        <a:lstStyle/>
        <a:p>
          <a:endParaRPr lang="es-EC"/>
        </a:p>
      </dgm:t>
    </dgm:pt>
    <dgm:pt modelId="{29AB39AF-8A0F-4F81-A766-396F8B6A19AF}">
      <dgm:prSet phldrT="[Texto]" custT="1"/>
      <dgm:spPr/>
      <dgm:t>
        <a:bodyPr/>
        <a:lstStyle/>
        <a:p>
          <a:r>
            <a:rPr lang="es-ES" sz="1600" dirty="0"/>
            <a:t>Se capacitaron 83 personas en tenencia responsable de mascotas.</a:t>
          </a:r>
          <a:endParaRPr lang="es-EC" sz="1600" dirty="0"/>
        </a:p>
      </dgm:t>
    </dgm:pt>
    <dgm:pt modelId="{1091B449-D3B3-4B36-BC83-11D951CCD9D2}" type="parTrans" cxnId="{2A709EB7-932D-4EC3-BF10-99B1142AF463}">
      <dgm:prSet/>
      <dgm:spPr/>
      <dgm:t>
        <a:bodyPr/>
        <a:lstStyle/>
        <a:p>
          <a:endParaRPr lang="es-EC"/>
        </a:p>
      </dgm:t>
    </dgm:pt>
    <dgm:pt modelId="{C53B8460-1BE0-4ACA-9B0D-9988B8D7E311}" type="sibTrans" cxnId="{2A709EB7-932D-4EC3-BF10-99B1142AF463}">
      <dgm:prSet/>
      <dgm:spPr/>
      <dgm:t>
        <a:bodyPr/>
        <a:lstStyle/>
        <a:p>
          <a:endParaRPr lang="es-EC"/>
        </a:p>
      </dgm:t>
    </dgm:pt>
    <dgm:pt modelId="{86FC1E14-565C-4B4E-8927-DF35132B0B2E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MX" sz="1400" u="none" strike="noStrike" dirty="0">
              <a:effectLst/>
            </a:rPr>
            <a:t>Salón Parroquial de Sinincay - Carmen de Sinincay - Racar Bajo – Los Lirios - </a:t>
          </a:r>
          <a:r>
            <a:rPr lang="es-MX" sz="1400" u="none" strike="noStrike" dirty="0" err="1">
              <a:effectLst/>
            </a:rPr>
            <a:t>Perlaspampa</a:t>
          </a:r>
          <a:r>
            <a:rPr lang="es-MX" sz="1400" u="none" strike="noStrike" dirty="0">
              <a:effectLst/>
            </a:rPr>
            <a:t> - Instalaciones del GAD Parroquial. </a:t>
          </a:r>
          <a:endParaRPr lang="es-EC" sz="1400" dirty="0"/>
        </a:p>
      </dgm:t>
    </dgm:pt>
    <dgm:pt modelId="{55C80EA5-B762-4136-850F-8FF2705F5825}" type="parTrans" cxnId="{D946C178-498F-4C39-9B35-CE5489602168}">
      <dgm:prSet/>
      <dgm:spPr/>
      <dgm:t>
        <a:bodyPr/>
        <a:lstStyle/>
        <a:p>
          <a:endParaRPr lang="es-EC"/>
        </a:p>
      </dgm:t>
    </dgm:pt>
    <dgm:pt modelId="{A45C1294-5398-4960-B61F-984755F8D6FB}" type="sibTrans" cxnId="{D946C178-498F-4C39-9B35-CE5489602168}">
      <dgm:prSet/>
      <dgm:spPr/>
      <dgm:t>
        <a:bodyPr/>
        <a:lstStyle/>
        <a:p>
          <a:endParaRPr lang="es-EC"/>
        </a:p>
      </dgm:t>
    </dgm:pt>
    <dgm:pt modelId="{65117015-D3A0-4777-949A-D0EF02BF14E7}">
      <dgm:prSet phldrT="[Texto]" custT="1"/>
      <dgm:spPr/>
      <dgm:t>
        <a:bodyPr/>
        <a:lstStyle/>
        <a:p>
          <a:pPr algn="l"/>
          <a:r>
            <a:rPr lang="es-ES" sz="1800" b="1" dirty="0"/>
            <a:t>Señalética educativa  </a:t>
          </a:r>
          <a:endParaRPr lang="es-EC" sz="1800" b="1" dirty="0"/>
        </a:p>
      </dgm:t>
    </dgm:pt>
    <dgm:pt modelId="{BBD9AF4B-4A98-4C9A-B1DA-2867D500A72A}" type="parTrans" cxnId="{61CCD15A-72BD-4221-8439-DFA08DDEE387}">
      <dgm:prSet/>
      <dgm:spPr/>
      <dgm:t>
        <a:bodyPr/>
        <a:lstStyle/>
        <a:p>
          <a:endParaRPr lang="es-EC"/>
        </a:p>
      </dgm:t>
    </dgm:pt>
    <dgm:pt modelId="{B3D24D39-6205-409D-93E2-FB6D642B8D1B}" type="sibTrans" cxnId="{61CCD15A-72BD-4221-8439-DFA08DDEE387}">
      <dgm:prSet/>
      <dgm:spPr/>
      <dgm:t>
        <a:bodyPr/>
        <a:lstStyle/>
        <a:p>
          <a:endParaRPr lang="es-EC"/>
        </a:p>
      </dgm:t>
    </dgm:pt>
    <dgm:pt modelId="{83B34F8A-A57B-4AD3-9168-E9D895F12D4D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dirty="0"/>
            <a:t>Se instalación 12 letreros metálicos nuevos siendo señaléticas de sensibilización comunitaria. </a:t>
          </a:r>
          <a:endParaRPr lang="es-EC" sz="1600" dirty="0"/>
        </a:p>
      </dgm:t>
    </dgm:pt>
    <dgm:pt modelId="{73847C87-D254-46BC-8A53-90F8DFD31DBD}" type="parTrans" cxnId="{70295C54-2BA8-4316-B202-3939CBF3351E}">
      <dgm:prSet/>
      <dgm:spPr/>
      <dgm:t>
        <a:bodyPr/>
        <a:lstStyle/>
        <a:p>
          <a:endParaRPr lang="es-EC"/>
        </a:p>
      </dgm:t>
    </dgm:pt>
    <dgm:pt modelId="{A54F361E-4C08-47FD-AEDC-3330D8D850CA}" type="sibTrans" cxnId="{70295C54-2BA8-4316-B202-3939CBF3351E}">
      <dgm:prSet/>
      <dgm:spPr/>
      <dgm:t>
        <a:bodyPr/>
        <a:lstStyle/>
        <a:p>
          <a:endParaRPr lang="es-EC"/>
        </a:p>
      </dgm:t>
    </dgm:pt>
    <dgm:pt modelId="{FA8547E3-1053-4A3E-B4C3-2268E920969F}">
      <dgm:prSet phldrT="[Texto]" custT="1"/>
      <dgm:spPr/>
      <dgm:t>
        <a:bodyPr/>
        <a:lstStyle/>
        <a:p>
          <a:r>
            <a:rPr lang="es-ES" sz="1600" dirty="0"/>
            <a:t>Mantenimiento y restauración de señaléticas educativas ambientales en 3 sectores de la parroquia.</a:t>
          </a:r>
          <a:endParaRPr lang="es-EC" sz="1600" dirty="0"/>
        </a:p>
      </dgm:t>
    </dgm:pt>
    <dgm:pt modelId="{B300E45A-5E8D-42A4-B253-4586351F82E1}" type="parTrans" cxnId="{AB542152-73C0-464C-A3CB-221A46373751}">
      <dgm:prSet/>
      <dgm:spPr/>
      <dgm:t>
        <a:bodyPr/>
        <a:lstStyle/>
        <a:p>
          <a:endParaRPr lang="es-EC"/>
        </a:p>
      </dgm:t>
    </dgm:pt>
    <dgm:pt modelId="{2BEB736A-6028-4EF9-9360-1DBBFDCB6AC2}" type="sibTrans" cxnId="{AB542152-73C0-464C-A3CB-221A46373751}">
      <dgm:prSet/>
      <dgm:spPr/>
      <dgm:t>
        <a:bodyPr/>
        <a:lstStyle/>
        <a:p>
          <a:endParaRPr lang="es-EC"/>
        </a:p>
      </dgm:t>
    </dgm:pt>
    <dgm:pt modelId="{0CCF5E5B-8CA0-4780-8B61-0D9D42131931}">
      <dgm:prSet phldrT="[Texto]" custT="1"/>
      <dgm:spPr/>
      <dgm:t>
        <a:bodyPr/>
        <a:lstStyle/>
        <a:p>
          <a:pPr algn="l"/>
          <a:r>
            <a:rPr lang="es-ES" sz="1800" b="1" dirty="0"/>
            <a:t>Restauración de señaléticas.</a:t>
          </a:r>
          <a:endParaRPr lang="es-EC" sz="1800" b="1" dirty="0"/>
        </a:p>
      </dgm:t>
    </dgm:pt>
    <dgm:pt modelId="{3A740036-A761-4C72-9699-6BA996C9C52B}" type="parTrans" cxnId="{6239DE80-7279-48E3-AE1E-1D4FD0C0940C}">
      <dgm:prSet/>
      <dgm:spPr/>
      <dgm:t>
        <a:bodyPr/>
        <a:lstStyle/>
        <a:p>
          <a:endParaRPr lang="es-EC"/>
        </a:p>
      </dgm:t>
    </dgm:pt>
    <dgm:pt modelId="{F66CF39F-AF8E-445F-9BC0-2CE1E5FA8D84}" type="sibTrans" cxnId="{6239DE80-7279-48E3-AE1E-1D4FD0C0940C}">
      <dgm:prSet/>
      <dgm:spPr/>
      <dgm:t>
        <a:bodyPr/>
        <a:lstStyle/>
        <a:p>
          <a:endParaRPr lang="es-EC"/>
        </a:p>
      </dgm:t>
    </dgm:pt>
    <dgm:pt modelId="{B46D3145-C48D-42C5-B8EA-30AE092F8B25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MX" sz="1600" u="none" strike="noStrike" dirty="0">
              <a:effectLst/>
            </a:rPr>
            <a:t>El Carmen de Sinincay - Plazoleta Carmen del </a:t>
          </a:r>
          <a:r>
            <a:rPr lang="es-MX" sz="1600" u="none" strike="noStrike" dirty="0" err="1">
              <a:effectLst/>
            </a:rPr>
            <a:t>Verdillo</a:t>
          </a:r>
          <a:r>
            <a:rPr lang="es-MX" sz="1600" u="none" strike="noStrike" dirty="0">
              <a:effectLst/>
            </a:rPr>
            <a:t> - Vivero Parroquial de Sinincay</a:t>
          </a:r>
          <a:endParaRPr lang="es-EC" sz="1600" dirty="0"/>
        </a:p>
      </dgm:t>
    </dgm:pt>
    <dgm:pt modelId="{3934B632-6696-4557-88B2-87A7345FD244}" type="parTrans" cxnId="{B94502D9-745A-4FEC-B711-B9B65E7670CD}">
      <dgm:prSet/>
      <dgm:spPr/>
      <dgm:t>
        <a:bodyPr/>
        <a:lstStyle/>
        <a:p>
          <a:endParaRPr lang="es-EC"/>
        </a:p>
      </dgm:t>
    </dgm:pt>
    <dgm:pt modelId="{BEC648E5-1F71-407E-8E2D-D6D30D6EDEA3}" type="sibTrans" cxnId="{B94502D9-745A-4FEC-B711-B9B65E7670CD}">
      <dgm:prSet/>
      <dgm:spPr/>
      <dgm:t>
        <a:bodyPr/>
        <a:lstStyle/>
        <a:p>
          <a:endParaRPr lang="es-EC"/>
        </a:p>
      </dgm:t>
    </dgm:pt>
    <dgm:pt modelId="{708A6D4F-C4C4-4384-84F3-5D907132867D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C" sz="1200" u="none" strike="noStrike" dirty="0">
              <a:effectLst/>
            </a:rPr>
            <a:t>Cruce del Carmen - Guarangos - Parque Lineal - Daniel Durán - </a:t>
          </a:r>
          <a:r>
            <a:rPr lang="es-EC" sz="1200" u="none" strike="noStrike" dirty="0" err="1">
              <a:effectLst/>
            </a:rPr>
            <a:t>Perlaspamba</a:t>
          </a:r>
          <a:r>
            <a:rPr lang="es-EC" sz="1200" u="none" strike="noStrike" dirty="0">
              <a:effectLst/>
            </a:rPr>
            <a:t> - Chico Patamarca – Guabopamba - La Merced - Santa Rosa - Racar Los Lirios - Minas de Pumayunga – Yanaturo - Playas del Carmen.</a:t>
          </a:r>
          <a:endParaRPr lang="es-EC" sz="1200" dirty="0"/>
        </a:p>
      </dgm:t>
    </dgm:pt>
    <dgm:pt modelId="{2DB96AB4-C276-4454-BB2B-A16EE9E79B18}" type="parTrans" cxnId="{77FE5D3C-B957-4807-9D05-2384F55ADE20}">
      <dgm:prSet/>
      <dgm:spPr/>
      <dgm:t>
        <a:bodyPr/>
        <a:lstStyle/>
        <a:p>
          <a:endParaRPr lang="es-EC"/>
        </a:p>
      </dgm:t>
    </dgm:pt>
    <dgm:pt modelId="{BE24D79F-A51E-4BCA-A6F6-5B6FD7CAAF09}" type="sibTrans" cxnId="{77FE5D3C-B957-4807-9D05-2384F55ADE20}">
      <dgm:prSet/>
      <dgm:spPr/>
      <dgm:t>
        <a:bodyPr/>
        <a:lstStyle/>
        <a:p>
          <a:endParaRPr lang="es-EC"/>
        </a:p>
      </dgm:t>
    </dgm:pt>
    <dgm:pt modelId="{4F616BF2-09F0-4F7B-9B01-A924EC0E8E30}" type="pres">
      <dgm:prSet presAssocID="{59131412-5160-478D-BB5B-30BAE6219E8F}" presName="Name0" presStyleCnt="0">
        <dgm:presLayoutVars>
          <dgm:dir/>
          <dgm:animLvl val="lvl"/>
          <dgm:resizeHandles val="exact"/>
        </dgm:presLayoutVars>
      </dgm:prSet>
      <dgm:spPr/>
    </dgm:pt>
    <dgm:pt modelId="{22009284-BB3B-4FB7-98C1-692E070D6B0C}" type="pres">
      <dgm:prSet presAssocID="{0CCF5E5B-8CA0-4780-8B61-0D9D42131931}" presName="boxAndChildren" presStyleCnt="0"/>
      <dgm:spPr/>
    </dgm:pt>
    <dgm:pt modelId="{F320551A-18D2-4FA2-8C23-C86D138D8032}" type="pres">
      <dgm:prSet presAssocID="{0CCF5E5B-8CA0-4780-8B61-0D9D42131931}" presName="parentTextBox" presStyleLbl="node1" presStyleIdx="0" presStyleCnt="4"/>
      <dgm:spPr/>
    </dgm:pt>
    <dgm:pt modelId="{E2834B78-FE81-429B-A849-663DD7EE75ED}" type="pres">
      <dgm:prSet presAssocID="{0CCF5E5B-8CA0-4780-8B61-0D9D42131931}" presName="entireBox" presStyleLbl="node1" presStyleIdx="0" presStyleCnt="4" custLinFactNeighborX="1565" custLinFactNeighborY="-32438"/>
      <dgm:spPr/>
    </dgm:pt>
    <dgm:pt modelId="{76462B80-05A9-4D96-92BE-4E4A087ADF0E}" type="pres">
      <dgm:prSet presAssocID="{0CCF5E5B-8CA0-4780-8B61-0D9D42131931}" presName="descendantBox" presStyleCnt="0"/>
      <dgm:spPr/>
    </dgm:pt>
    <dgm:pt modelId="{27B3BA92-AF80-45E8-BFD1-9AB8FCD7D3C4}" type="pres">
      <dgm:prSet presAssocID="{FA8547E3-1053-4A3E-B4C3-2268E920969F}" presName="childTextBox" presStyleLbl="fgAccFollowNode1" presStyleIdx="0" presStyleCnt="8" custScaleY="132015" custLinFactNeighborY="-70758">
        <dgm:presLayoutVars>
          <dgm:bulletEnabled val="1"/>
        </dgm:presLayoutVars>
      </dgm:prSet>
      <dgm:spPr/>
    </dgm:pt>
    <dgm:pt modelId="{C4447F7F-6929-413D-87DD-79DAED4F52D7}" type="pres">
      <dgm:prSet presAssocID="{B46D3145-C48D-42C5-B8EA-30AE092F8B25}" presName="childTextBox" presStyleLbl="fgAccFollowNode1" presStyleIdx="1" presStyleCnt="8" custScaleY="129575" custLinFactNeighborX="0" custLinFactNeighborY="-72133">
        <dgm:presLayoutVars>
          <dgm:bulletEnabled val="1"/>
        </dgm:presLayoutVars>
      </dgm:prSet>
      <dgm:spPr/>
    </dgm:pt>
    <dgm:pt modelId="{9DAD2DD9-0680-4495-B1E9-17480D326B82}" type="pres">
      <dgm:prSet presAssocID="{B3D24D39-6205-409D-93E2-FB6D642B8D1B}" presName="sp" presStyleCnt="0"/>
      <dgm:spPr/>
    </dgm:pt>
    <dgm:pt modelId="{F92A7664-B4C8-4114-A02F-8455E94B744C}" type="pres">
      <dgm:prSet presAssocID="{65117015-D3A0-4777-949A-D0EF02BF14E7}" presName="arrowAndChildren" presStyleCnt="0"/>
      <dgm:spPr/>
    </dgm:pt>
    <dgm:pt modelId="{C2824506-9E7C-4378-9155-A150296C2E05}" type="pres">
      <dgm:prSet presAssocID="{65117015-D3A0-4777-949A-D0EF02BF14E7}" presName="parentTextArrow" presStyleLbl="node1" presStyleIdx="0" presStyleCnt="4"/>
      <dgm:spPr/>
    </dgm:pt>
    <dgm:pt modelId="{4A0B850F-17AC-4D16-8C48-27D1904427DE}" type="pres">
      <dgm:prSet presAssocID="{65117015-D3A0-4777-949A-D0EF02BF14E7}" presName="arrow" presStyleLbl="node1" presStyleIdx="1" presStyleCnt="4" custLinFactNeighborX="212" custLinFactNeighborY="-25343"/>
      <dgm:spPr/>
    </dgm:pt>
    <dgm:pt modelId="{36EC7BCA-C5AF-4809-A6B0-59D46BE07403}" type="pres">
      <dgm:prSet presAssocID="{65117015-D3A0-4777-949A-D0EF02BF14E7}" presName="descendantArrow" presStyleCnt="0"/>
      <dgm:spPr/>
    </dgm:pt>
    <dgm:pt modelId="{57B4A0C2-EAAE-4AF3-A226-F5721B20DE61}" type="pres">
      <dgm:prSet presAssocID="{83B34F8A-A57B-4AD3-9168-E9D895F12D4D}" presName="childTextArrow" presStyleLbl="fgAccFollowNode1" presStyleIdx="2" presStyleCnt="8" custScaleY="164777">
        <dgm:presLayoutVars>
          <dgm:bulletEnabled val="1"/>
        </dgm:presLayoutVars>
      </dgm:prSet>
      <dgm:spPr/>
    </dgm:pt>
    <dgm:pt modelId="{74750445-3039-42B1-B8EA-60FC09F22B48}" type="pres">
      <dgm:prSet presAssocID="{708A6D4F-C4C4-4384-84F3-5D907132867D}" presName="childTextArrow" presStyleLbl="fgAccFollowNode1" presStyleIdx="3" presStyleCnt="8" custScaleY="179894">
        <dgm:presLayoutVars>
          <dgm:bulletEnabled val="1"/>
        </dgm:presLayoutVars>
      </dgm:prSet>
      <dgm:spPr/>
    </dgm:pt>
    <dgm:pt modelId="{82EC45EE-400A-468A-9338-1E84C0D0E770}" type="pres">
      <dgm:prSet presAssocID="{F18AB64E-3916-446C-BF7A-0D9645696BEA}" presName="sp" presStyleCnt="0"/>
      <dgm:spPr/>
    </dgm:pt>
    <dgm:pt modelId="{91538875-F37A-4170-ABBA-3F71A9AE6FC8}" type="pres">
      <dgm:prSet presAssocID="{AB0CB36E-7C04-4C2E-AE63-84153AAD802E}" presName="arrowAndChildren" presStyleCnt="0"/>
      <dgm:spPr/>
    </dgm:pt>
    <dgm:pt modelId="{69C219FF-4782-443A-9372-D121E6026197}" type="pres">
      <dgm:prSet presAssocID="{AB0CB36E-7C04-4C2E-AE63-84153AAD802E}" presName="parentTextArrow" presStyleLbl="node1" presStyleIdx="1" presStyleCnt="4"/>
      <dgm:spPr/>
    </dgm:pt>
    <dgm:pt modelId="{0C124306-A92B-472A-8372-C481476B8836}" type="pres">
      <dgm:prSet presAssocID="{AB0CB36E-7C04-4C2E-AE63-84153AAD802E}" presName="arrow" presStyleLbl="node1" presStyleIdx="2" presStyleCnt="4" custLinFactNeighborX="-385" custLinFactNeighborY="-30054"/>
      <dgm:spPr/>
    </dgm:pt>
    <dgm:pt modelId="{AC3469DB-951C-41C6-B2C8-08125C05EF2C}" type="pres">
      <dgm:prSet presAssocID="{AB0CB36E-7C04-4C2E-AE63-84153AAD802E}" presName="descendantArrow" presStyleCnt="0"/>
      <dgm:spPr/>
    </dgm:pt>
    <dgm:pt modelId="{E54D00B4-DDC0-4C35-BFB8-F6E08F06FD72}" type="pres">
      <dgm:prSet presAssocID="{29AB39AF-8A0F-4F81-A766-396F8B6A19AF}" presName="childTextArrow" presStyleLbl="fgAccFollowNode1" presStyleIdx="4" presStyleCnt="8" custScaleY="161889">
        <dgm:presLayoutVars>
          <dgm:bulletEnabled val="1"/>
        </dgm:presLayoutVars>
      </dgm:prSet>
      <dgm:spPr/>
    </dgm:pt>
    <dgm:pt modelId="{E34BD528-C18D-4634-B006-57F2298E1102}" type="pres">
      <dgm:prSet presAssocID="{86FC1E14-565C-4B4E-8927-DF35132B0B2E}" presName="childTextArrow" presStyleLbl="fgAccFollowNode1" presStyleIdx="5" presStyleCnt="8" custScaleY="160377">
        <dgm:presLayoutVars>
          <dgm:bulletEnabled val="1"/>
        </dgm:presLayoutVars>
      </dgm:prSet>
      <dgm:spPr/>
    </dgm:pt>
    <dgm:pt modelId="{E59BD770-8874-4F6E-8A86-C3A7D8279450}" type="pres">
      <dgm:prSet presAssocID="{8C0684D5-6804-44F2-A16D-8894250FB43C}" presName="sp" presStyleCnt="0"/>
      <dgm:spPr/>
    </dgm:pt>
    <dgm:pt modelId="{97483366-27B5-4C7D-B487-0B2E01658887}" type="pres">
      <dgm:prSet presAssocID="{A9CB4645-0FAF-4961-AD40-B85F2CF897B4}" presName="arrowAndChildren" presStyleCnt="0"/>
      <dgm:spPr/>
    </dgm:pt>
    <dgm:pt modelId="{6EC605CD-F7F4-482D-916D-2D0E687419AF}" type="pres">
      <dgm:prSet presAssocID="{A9CB4645-0FAF-4961-AD40-B85F2CF897B4}" presName="parentTextArrow" presStyleLbl="node1" presStyleIdx="2" presStyleCnt="4"/>
      <dgm:spPr/>
    </dgm:pt>
    <dgm:pt modelId="{2034B461-29C0-4DBD-AB0B-1816D1D86986}" type="pres">
      <dgm:prSet presAssocID="{A9CB4645-0FAF-4961-AD40-B85F2CF897B4}" presName="arrow" presStyleLbl="node1" presStyleIdx="3" presStyleCnt="4" custLinFactNeighborX="331" custLinFactNeighborY="-27566"/>
      <dgm:spPr/>
    </dgm:pt>
    <dgm:pt modelId="{0720BA82-7763-4A8E-B0B6-AF60053C3BC8}" type="pres">
      <dgm:prSet presAssocID="{A9CB4645-0FAF-4961-AD40-B85F2CF897B4}" presName="descendantArrow" presStyleCnt="0"/>
      <dgm:spPr/>
    </dgm:pt>
    <dgm:pt modelId="{0F9DFB65-ADE7-4AEA-BDD1-494EFCEEFDB0}" type="pres">
      <dgm:prSet presAssocID="{B0BA6164-0AF5-45A4-9E31-D62BDA46A89C}" presName="childTextArrow" presStyleLbl="fgAccFollowNode1" presStyleIdx="6" presStyleCnt="8">
        <dgm:presLayoutVars>
          <dgm:bulletEnabled val="1"/>
        </dgm:presLayoutVars>
      </dgm:prSet>
      <dgm:spPr/>
    </dgm:pt>
    <dgm:pt modelId="{9C9E5312-4A9B-4882-8725-396A00ADC10C}" type="pres">
      <dgm:prSet presAssocID="{FB4B979A-F3E5-49C8-99A2-8CC8C5CB15BF}" presName="childTextArrow" presStyleLbl="fgAccFollowNode1" presStyleIdx="7" presStyleCnt="8" custScaleX="101697" custScaleY="99629">
        <dgm:presLayoutVars>
          <dgm:bulletEnabled val="1"/>
        </dgm:presLayoutVars>
      </dgm:prSet>
      <dgm:spPr/>
    </dgm:pt>
  </dgm:ptLst>
  <dgm:cxnLst>
    <dgm:cxn modelId="{31FF2F0E-6064-44B4-A33C-FE438700AB77}" type="presOf" srcId="{59131412-5160-478D-BB5B-30BAE6219E8F}" destId="{4F616BF2-09F0-4F7B-9B01-A924EC0E8E30}" srcOrd="0" destOrd="0" presId="urn:microsoft.com/office/officeart/2005/8/layout/process4"/>
    <dgm:cxn modelId="{3F726E0F-AB6F-4AA0-8722-D4CAF0F564D1}" type="presOf" srcId="{FA8547E3-1053-4A3E-B4C3-2268E920969F}" destId="{27B3BA92-AF80-45E8-BFD1-9AB8FCD7D3C4}" srcOrd="0" destOrd="0" presId="urn:microsoft.com/office/officeart/2005/8/layout/process4"/>
    <dgm:cxn modelId="{1DC81319-2C9A-478B-A0BA-8DE749D92401}" type="presOf" srcId="{86FC1E14-565C-4B4E-8927-DF35132B0B2E}" destId="{E34BD528-C18D-4634-B006-57F2298E1102}" srcOrd="0" destOrd="0" presId="urn:microsoft.com/office/officeart/2005/8/layout/process4"/>
    <dgm:cxn modelId="{FB30D41B-DBCF-45E4-B8DB-44714BF108E0}" srcId="{59131412-5160-478D-BB5B-30BAE6219E8F}" destId="{A9CB4645-0FAF-4961-AD40-B85F2CF897B4}" srcOrd="0" destOrd="0" parTransId="{743D4DE1-6B16-4DA6-84BD-AF06D074A3CD}" sibTransId="{8C0684D5-6804-44F2-A16D-8894250FB43C}"/>
    <dgm:cxn modelId="{5C01BB1D-6FB5-4F0C-9489-B43A5CC733AC}" type="presOf" srcId="{FB4B979A-F3E5-49C8-99A2-8CC8C5CB15BF}" destId="{9C9E5312-4A9B-4882-8725-396A00ADC10C}" srcOrd="0" destOrd="0" presId="urn:microsoft.com/office/officeart/2005/8/layout/process4"/>
    <dgm:cxn modelId="{9BF28024-1921-45F9-A46E-083512EC7110}" type="presOf" srcId="{83B34F8A-A57B-4AD3-9168-E9D895F12D4D}" destId="{57B4A0C2-EAAE-4AF3-A226-F5721B20DE61}" srcOrd="0" destOrd="0" presId="urn:microsoft.com/office/officeart/2005/8/layout/process4"/>
    <dgm:cxn modelId="{83CAFD27-B475-4028-ABBB-8A136FF90E70}" srcId="{59131412-5160-478D-BB5B-30BAE6219E8F}" destId="{AB0CB36E-7C04-4C2E-AE63-84153AAD802E}" srcOrd="1" destOrd="0" parTransId="{73202BF1-9B8D-485D-B4F3-415664D2CF0F}" sibTransId="{F18AB64E-3916-446C-BF7A-0D9645696BEA}"/>
    <dgm:cxn modelId="{77FE5D3C-B957-4807-9D05-2384F55ADE20}" srcId="{65117015-D3A0-4777-949A-D0EF02BF14E7}" destId="{708A6D4F-C4C4-4384-84F3-5D907132867D}" srcOrd="1" destOrd="0" parTransId="{2DB96AB4-C276-4454-BB2B-A16EE9E79B18}" sibTransId="{BE24D79F-A51E-4BCA-A6F6-5B6FD7CAAF09}"/>
    <dgm:cxn modelId="{AA5AC03D-FC4A-40CA-9165-E5FD88EB99DD}" srcId="{A9CB4645-0FAF-4961-AD40-B85F2CF897B4}" destId="{B0BA6164-0AF5-45A4-9E31-D62BDA46A89C}" srcOrd="0" destOrd="0" parTransId="{7953B28C-4833-4D58-BA83-DDC59E963CDD}" sibTransId="{3DDBD160-5BDA-4D98-9F47-4DCEB7D43C32}"/>
    <dgm:cxn modelId="{127C4D67-1ADD-4FC5-AB5C-110DED31B711}" type="presOf" srcId="{0CCF5E5B-8CA0-4780-8B61-0D9D42131931}" destId="{F320551A-18D2-4FA2-8C23-C86D138D8032}" srcOrd="0" destOrd="0" presId="urn:microsoft.com/office/officeart/2005/8/layout/process4"/>
    <dgm:cxn modelId="{DF3FCD4A-7EC9-46BD-82D1-F180026FC013}" type="presOf" srcId="{29AB39AF-8A0F-4F81-A766-396F8B6A19AF}" destId="{E54D00B4-DDC0-4C35-BFB8-F6E08F06FD72}" srcOrd="0" destOrd="0" presId="urn:microsoft.com/office/officeart/2005/8/layout/process4"/>
    <dgm:cxn modelId="{C0E1624E-18A0-49E4-B854-B4306540EA90}" type="presOf" srcId="{A9CB4645-0FAF-4961-AD40-B85F2CF897B4}" destId="{6EC605CD-F7F4-482D-916D-2D0E687419AF}" srcOrd="0" destOrd="0" presId="urn:microsoft.com/office/officeart/2005/8/layout/process4"/>
    <dgm:cxn modelId="{AB542152-73C0-464C-A3CB-221A46373751}" srcId="{0CCF5E5B-8CA0-4780-8B61-0D9D42131931}" destId="{FA8547E3-1053-4A3E-B4C3-2268E920969F}" srcOrd="0" destOrd="0" parTransId="{B300E45A-5E8D-42A4-B253-4586351F82E1}" sibTransId="{2BEB736A-6028-4EF9-9360-1DBBFDCB6AC2}"/>
    <dgm:cxn modelId="{4E461574-D020-4251-AE8D-D8452F294CBD}" type="presOf" srcId="{A9CB4645-0FAF-4961-AD40-B85F2CF897B4}" destId="{2034B461-29C0-4DBD-AB0B-1816D1D86986}" srcOrd="1" destOrd="0" presId="urn:microsoft.com/office/officeart/2005/8/layout/process4"/>
    <dgm:cxn modelId="{70295C54-2BA8-4316-B202-3939CBF3351E}" srcId="{65117015-D3A0-4777-949A-D0EF02BF14E7}" destId="{83B34F8A-A57B-4AD3-9168-E9D895F12D4D}" srcOrd="0" destOrd="0" parTransId="{73847C87-D254-46BC-8A53-90F8DFD31DBD}" sibTransId="{A54F361E-4C08-47FD-AEDC-3330D8D850CA}"/>
    <dgm:cxn modelId="{87C98975-F680-4D85-89F5-E790D89FD005}" type="presOf" srcId="{AB0CB36E-7C04-4C2E-AE63-84153AAD802E}" destId="{69C219FF-4782-443A-9372-D121E6026197}" srcOrd="0" destOrd="0" presId="urn:microsoft.com/office/officeart/2005/8/layout/process4"/>
    <dgm:cxn modelId="{D946C178-498F-4C39-9B35-CE5489602168}" srcId="{AB0CB36E-7C04-4C2E-AE63-84153AAD802E}" destId="{86FC1E14-565C-4B4E-8927-DF35132B0B2E}" srcOrd="1" destOrd="0" parTransId="{55C80EA5-B762-4136-850F-8FF2705F5825}" sibTransId="{A45C1294-5398-4960-B61F-984755F8D6FB}"/>
    <dgm:cxn modelId="{61CCD15A-72BD-4221-8439-DFA08DDEE387}" srcId="{59131412-5160-478D-BB5B-30BAE6219E8F}" destId="{65117015-D3A0-4777-949A-D0EF02BF14E7}" srcOrd="2" destOrd="0" parTransId="{BBD9AF4B-4A98-4C9A-B1DA-2867D500A72A}" sibTransId="{B3D24D39-6205-409D-93E2-FB6D642B8D1B}"/>
    <dgm:cxn modelId="{6239DE80-7279-48E3-AE1E-1D4FD0C0940C}" srcId="{59131412-5160-478D-BB5B-30BAE6219E8F}" destId="{0CCF5E5B-8CA0-4780-8B61-0D9D42131931}" srcOrd="3" destOrd="0" parTransId="{3A740036-A761-4C72-9699-6BA996C9C52B}" sibTransId="{F66CF39F-AF8E-445F-9BC0-2CE1E5FA8D84}"/>
    <dgm:cxn modelId="{B26A6D93-ED8E-4055-960B-A0649E6AD91C}" type="presOf" srcId="{65117015-D3A0-4777-949A-D0EF02BF14E7}" destId="{C2824506-9E7C-4378-9155-A150296C2E05}" srcOrd="0" destOrd="0" presId="urn:microsoft.com/office/officeart/2005/8/layout/process4"/>
    <dgm:cxn modelId="{6A1EC4A2-55AE-4AC4-BF4B-D959AE45F516}" type="presOf" srcId="{AB0CB36E-7C04-4C2E-AE63-84153AAD802E}" destId="{0C124306-A92B-472A-8372-C481476B8836}" srcOrd="1" destOrd="0" presId="urn:microsoft.com/office/officeart/2005/8/layout/process4"/>
    <dgm:cxn modelId="{108600B3-E25A-4FA8-B477-82FD50B40AF8}" type="presOf" srcId="{65117015-D3A0-4777-949A-D0EF02BF14E7}" destId="{4A0B850F-17AC-4D16-8C48-27D1904427DE}" srcOrd="1" destOrd="0" presId="urn:microsoft.com/office/officeart/2005/8/layout/process4"/>
    <dgm:cxn modelId="{2A709EB7-932D-4EC3-BF10-99B1142AF463}" srcId="{AB0CB36E-7C04-4C2E-AE63-84153AAD802E}" destId="{29AB39AF-8A0F-4F81-A766-396F8B6A19AF}" srcOrd="0" destOrd="0" parTransId="{1091B449-D3B3-4B36-BC83-11D951CCD9D2}" sibTransId="{C53B8460-1BE0-4ACA-9B0D-9988B8D7E311}"/>
    <dgm:cxn modelId="{86FED6C1-4AE3-4494-9A01-473CD1C63A8A}" type="presOf" srcId="{B0BA6164-0AF5-45A4-9E31-D62BDA46A89C}" destId="{0F9DFB65-ADE7-4AEA-BDD1-494EFCEEFDB0}" srcOrd="0" destOrd="0" presId="urn:microsoft.com/office/officeart/2005/8/layout/process4"/>
    <dgm:cxn modelId="{B94502D9-745A-4FEC-B711-B9B65E7670CD}" srcId="{0CCF5E5B-8CA0-4780-8B61-0D9D42131931}" destId="{B46D3145-C48D-42C5-B8EA-30AE092F8B25}" srcOrd="1" destOrd="0" parTransId="{3934B632-6696-4557-88B2-87A7345FD244}" sibTransId="{BEC648E5-1F71-407E-8E2D-D6D30D6EDEA3}"/>
    <dgm:cxn modelId="{CCE5ACE0-91CB-4E19-BE22-428F0F53F7C1}" type="presOf" srcId="{708A6D4F-C4C4-4384-84F3-5D907132867D}" destId="{74750445-3039-42B1-B8EA-60FC09F22B48}" srcOrd="0" destOrd="0" presId="urn:microsoft.com/office/officeart/2005/8/layout/process4"/>
    <dgm:cxn modelId="{91D95EEE-E8CA-427F-9E07-F990695F0B32}" type="presOf" srcId="{B46D3145-C48D-42C5-B8EA-30AE092F8B25}" destId="{C4447F7F-6929-413D-87DD-79DAED4F52D7}" srcOrd="0" destOrd="0" presId="urn:microsoft.com/office/officeart/2005/8/layout/process4"/>
    <dgm:cxn modelId="{B10020F2-0E0E-45EB-9492-BBCCCB45796C}" srcId="{A9CB4645-0FAF-4961-AD40-B85F2CF897B4}" destId="{FB4B979A-F3E5-49C8-99A2-8CC8C5CB15BF}" srcOrd="1" destOrd="0" parTransId="{54C77B06-CD04-45E1-8739-3417133A900B}" sibTransId="{FA313C25-BFFE-421A-8192-1D2AB90F6EA2}"/>
    <dgm:cxn modelId="{29AFB2FA-9832-45F4-BC27-0ED7070799DC}" type="presOf" srcId="{0CCF5E5B-8CA0-4780-8B61-0D9D42131931}" destId="{E2834B78-FE81-429B-A849-663DD7EE75ED}" srcOrd="1" destOrd="0" presId="urn:microsoft.com/office/officeart/2005/8/layout/process4"/>
    <dgm:cxn modelId="{405157C7-D947-467F-BC5E-FEBFA1F5EAF5}" type="presParOf" srcId="{4F616BF2-09F0-4F7B-9B01-A924EC0E8E30}" destId="{22009284-BB3B-4FB7-98C1-692E070D6B0C}" srcOrd="0" destOrd="0" presId="urn:microsoft.com/office/officeart/2005/8/layout/process4"/>
    <dgm:cxn modelId="{7B359FA6-5266-43A9-9826-714AE4C34B20}" type="presParOf" srcId="{22009284-BB3B-4FB7-98C1-692E070D6B0C}" destId="{F320551A-18D2-4FA2-8C23-C86D138D8032}" srcOrd="0" destOrd="0" presId="urn:microsoft.com/office/officeart/2005/8/layout/process4"/>
    <dgm:cxn modelId="{2F39ED19-C2B2-4232-A0F7-C5658E16E00A}" type="presParOf" srcId="{22009284-BB3B-4FB7-98C1-692E070D6B0C}" destId="{E2834B78-FE81-429B-A849-663DD7EE75ED}" srcOrd="1" destOrd="0" presId="urn:microsoft.com/office/officeart/2005/8/layout/process4"/>
    <dgm:cxn modelId="{2866ECE1-162C-4826-9E53-83CF97814F70}" type="presParOf" srcId="{22009284-BB3B-4FB7-98C1-692E070D6B0C}" destId="{76462B80-05A9-4D96-92BE-4E4A087ADF0E}" srcOrd="2" destOrd="0" presId="urn:microsoft.com/office/officeart/2005/8/layout/process4"/>
    <dgm:cxn modelId="{CAA490E8-BD9C-4DD6-BC3E-43A01206A1D5}" type="presParOf" srcId="{76462B80-05A9-4D96-92BE-4E4A087ADF0E}" destId="{27B3BA92-AF80-45E8-BFD1-9AB8FCD7D3C4}" srcOrd="0" destOrd="0" presId="urn:microsoft.com/office/officeart/2005/8/layout/process4"/>
    <dgm:cxn modelId="{C19274B7-A3EB-4DAF-A0B3-5F3C04D71E19}" type="presParOf" srcId="{76462B80-05A9-4D96-92BE-4E4A087ADF0E}" destId="{C4447F7F-6929-413D-87DD-79DAED4F52D7}" srcOrd="1" destOrd="0" presId="urn:microsoft.com/office/officeart/2005/8/layout/process4"/>
    <dgm:cxn modelId="{F67A6A46-EA12-46D0-98C4-2800DD02AE84}" type="presParOf" srcId="{4F616BF2-09F0-4F7B-9B01-A924EC0E8E30}" destId="{9DAD2DD9-0680-4495-B1E9-17480D326B82}" srcOrd="1" destOrd="0" presId="urn:microsoft.com/office/officeart/2005/8/layout/process4"/>
    <dgm:cxn modelId="{92EAB9F5-B5F4-4D4A-9E83-790365DB3B2A}" type="presParOf" srcId="{4F616BF2-09F0-4F7B-9B01-A924EC0E8E30}" destId="{F92A7664-B4C8-4114-A02F-8455E94B744C}" srcOrd="2" destOrd="0" presId="urn:microsoft.com/office/officeart/2005/8/layout/process4"/>
    <dgm:cxn modelId="{CCDC3F28-591B-4493-B45A-68191974917B}" type="presParOf" srcId="{F92A7664-B4C8-4114-A02F-8455E94B744C}" destId="{C2824506-9E7C-4378-9155-A150296C2E05}" srcOrd="0" destOrd="0" presId="urn:microsoft.com/office/officeart/2005/8/layout/process4"/>
    <dgm:cxn modelId="{0A00F026-94DE-4434-860C-7C51B2484485}" type="presParOf" srcId="{F92A7664-B4C8-4114-A02F-8455E94B744C}" destId="{4A0B850F-17AC-4D16-8C48-27D1904427DE}" srcOrd="1" destOrd="0" presId="urn:microsoft.com/office/officeart/2005/8/layout/process4"/>
    <dgm:cxn modelId="{32CF9C3F-1B92-4B40-A7BD-F46F138DE753}" type="presParOf" srcId="{F92A7664-B4C8-4114-A02F-8455E94B744C}" destId="{36EC7BCA-C5AF-4809-A6B0-59D46BE07403}" srcOrd="2" destOrd="0" presId="urn:microsoft.com/office/officeart/2005/8/layout/process4"/>
    <dgm:cxn modelId="{7ECC10C1-7D8E-436A-B067-DB093E6EE493}" type="presParOf" srcId="{36EC7BCA-C5AF-4809-A6B0-59D46BE07403}" destId="{57B4A0C2-EAAE-4AF3-A226-F5721B20DE61}" srcOrd="0" destOrd="0" presId="urn:microsoft.com/office/officeart/2005/8/layout/process4"/>
    <dgm:cxn modelId="{9C8E6058-00E0-4522-B129-1BFD24A034E3}" type="presParOf" srcId="{36EC7BCA-C5AF-4809-A6B0-59D46BE07403}" destId="{74750445-3039-42B1-B8EA-60FC09F22B48}" srcOrd="1" destOrd="0" presId="urn:microsoft.com/office/officeart/2005/8/layout/process4"/>
    <dgm:cxn modelId="{F49B3D85-9117-449E-ADC7-A602A81DE9F2}" type="presParOf" srcId="{4F616BF2-09F0-4F7B-9B01-A924EC0E8E30}" destId="{82EC45EE-400A-468A-9338-1E84C0D0E770}" srcOrd="3" destOrd="0" presId="urn:microsoft.com/office/officeart/2005/8/layout/process4"/>
    <dgm:cxn modelId="{A30903AC-0483-44F2-9D90-D25AC992A15C}" type="presParOf" srcId="{4F616BF2-09F0-4F7B-9B01-A924EC0E8E30}" destId="{91538875-F37A-4170-ABBA-3F71A9AE6FC8}" srcOrd="4" destOrd="0" presId="urn:microsoft.com/office/officeart/2005/8/layout/process4"/>
    <dgm:cxn modelId="{0BDC83DA-B3A2-41F4-9F5D-187C0D398536}" type="presParOf" srcId="{91538875-F37A-4170-ABBA-3F71A9AE6FC8}" destId="{69C219FF-4782-443A-9372-D121E6026197}" srcOrd="0" destOrd="0" presId="urn:microsoft.com/office/officeart/2005/8/layout/process4"/>
    <dgm:cxn modelId="{5274AE4B-66FC-42AB-8169-20DAD7DC75BC}" type="presParOf" srcId="{91538875-F37A-4170-ABBA-3F71A9AE6FC8}" destId="{0C124306-A92B-472A-8372-C481476B8836}" srcOrd="1" destOrd="0" presId="urn:microsoft.com/office/officeart/2005/8/layout/process4"/>
    <dgm:cxn modelId="{4AD11449-BC65-4819-B868-F8DA83799C98}" type="presParOf" srcId="{91538875-F37A-4170-ABBA-3F71A9AE6FC8}" destId="{AC3469DB-951C-41C6-B2C8-08125C05EF2C}" srcOrd="2" destOrd="0" presId="urn:microsoft.com/office/officeart/2005/8/layout/process4"/>
    <dgm:cxn modelId="{FE6303A0-080D-4717-8237-C5E8DD948808}" type="presParOf" srcId="{AC3469DB-951C-41C6-B2C8-08125C05EF2C}" destId="{E54D00B4-DDC0-4C35-BFB8-F6E08F06FD72}" srcOrd="0" destOrd="0" presId="urn:microsoft.com/office/officeart/2005/8/layout/process4"/>
    <dgm:cxn modelId="{7CC7D3E1-CB2C-448C-9CCB-8205BCD9117B}" type="presParOf" srcId="{AC3469DB-951C-41C6-B2C8-08125C05EF2C}" destId="{E34BD528-C18D-4634-B006-57F2298E1102}" srcOrd="1" destOrd="0" presId="urn:microsoft.com/office/officeart/2005/8/layout/process4"/>
    <dgm:cxn modelId="{5309F98E-29E6-48AC-84C9-D5F1BBFB825F}" type="presParOf" srcId="{4F616BF2-09F0-4F7B-9B01-A924EC0E8E30}" destId="{E59BD770-8874-4F6E-8A86-C3A7D8279450}" srcOrd="5" destOrd="0" presId="urn:microsoft.com/office/officeart/2005/8/layout/process4"/>
    <dgm:cxn modelId="{F030DB4F-40DB-48FD-B11A-D0A0A27E2FD5}" type="presParOf" srcId="{4F616BF2-09F0-4F7B-9B01-A924EC0E8E30}" destId="{97483366-27B5-4C7D-B487-0B2E01658887}" srcOrd="6" destOrd="0" presId="urn:microsoft.com/office/officeart/2005/8/layout/process4"/>
    <dgm:cxn modelId="{40CB3E65-E851-4B14-B01D-B9F2BD473B30}" type="presParOf" srcId="{97483366-27B5-4C7D-B487-0B2E01658887}" destId="{6EC605CD-F7F4-482D-916D-2D0E687419AF}" srcOrd="0" destOrd="0" presId="urn:microsoft.com/office/officeart/2005/8/layout/process4"/>
    <dgm:cxn modelId="{BEB729F5-AD1D-428D-9726-0B892BCE1DDB}" type="presParOf" srcId="{97483366-27B5-4C7D-B487-0B2E01658887}" destId="{2034B461-29C0-4DBD-AB0B-1816D1D86986}" srcOrd="1" destOrd="0" presId="urn:microsoft.com/office/officeart/2005/8/layout/process4"/>
    <dgm:cxn modelId="{A86C09C7-FB66-46F5-AD6D-5DB3A882E7FB}" type="presParOf" srcId="{97483366-27B5-4C7D-B487-0B2E01658887}" destId="{0720BA82-7763-4A8E-B0B6-AF60053C3BC8}" srcOrd="2" destOrd="0" presId="urn:microsoft.com/office/officeart/2005/8/layout/process4"/>
    <dgm:cxn modelId="{4BA49DBA-D3D4-4D7D-90F0-DDE18AF8AF1E}" type="presParOf" srcId="{0720BA82-7763-4A8E-B0B6-AF60053C3BC8}" destId="{0F9DFB65-ADE7-4AEA-BDD1-494EFCEEFDB0}" srcOrd="0" destOrd="0" presId="urn:microsoft.com/office/officeart/2005/8/layout/process4"/>
    <dgm:cxn modelId="{1B19FE20-2DF0-4E3D-ABF4-2048001C30AD}" type="presParOf" srcId="{0720BA82-7763-4A8E-B0B6-AF60053C3BC8}" destId="{9C9E5312-4A9B-4882-8725-396A00ADC10C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7E775B2-FCC6-4A37-B72A-0E494578C22B}" type="doc">
      <dgm:prSet loTypeId="urn:microsoft.com/office/officeart/2005/8/layout/vList6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93758B04-B5E2-4A91-B1B3-F2C390615E8C}">
      <dgm:prSet custT="1"/>
      <dgm:spPr/>
      <dgm:t>
        <a:bodyPr/>
        <a:lstStyle/>
        <a:p>
          <a:pPr marL="285750" lvl="1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s-EC" dirty="0"/>
        </a:p>
      </dgm:t>
    </dgm:pt>
    <dgm:pt modelId="{2051AC5A-D735-4BAA-89D5-C37875E95F5B}" type="parTrans" cxnId="{12E2310F-C8D2-4FE4-AB6E-3B8180E455F1}">
      <dgm:prSet/>
      <dgm:spPr/>
      <dgm:t>
        <a:bodyPr/>
        <a:lstStyle/>
        <a:p>
          <a:endParaRPr lang="es-EC"/>
        </a:p>
      </dgm:t>
    </dgm:pt>
    <dgm:pt modelId="{87222601-4B88-412D-8118-47AD987DED1B}" type="sibTrans" cxnId="{12E2310F-C8D2-4FE4-AB6E-3B8180E455F1}">
      <dgm:prSet/>
      <dgm:spPr/>
      <dgm:t>
        <a:bodyPr/>
        <a:lstStyle/>
        <a:p>
          <a:endParaRPr lang="es-EC"/>
        </a:p>
      </dgm:t>
    </dgm:pt>
    <dgm:pt modelId="{46FE53C6-9175-42C2-A74F-8266F26533B9}" type="pres">
      <dgm:prSet presAssocID="{A7E775B2-FCC6-4A37-B72A-0E494578C22B}" presName="Name0" presStyleCnt="0">
        <dgm:presLayoutVars>
          <dgm:dir/>
          <dgm:animLvl val="lvl"/>
          <dgm:resizeHandles/>
        </dgm:presLayoutVars>
      </dgm:prSet>
      <dgm:spPr/>
    </dgm:pt>
    <dgm:pt modelId="{FD810B2F-7DE7-4E99-AEC9-F5E18B7F7601}" type="pres">
      <dgm:prSet presAssocID="{93758B04-B5E2-4A91-B1B3-F2C390615E8C}" presName="linNode" presStyleCnt="0"/>
      <dgm:spPr/>
    </dgm:pt>
    <dgm:pt modelId="{1170D359-7438-404B-9E44-0DDF14C4B74B}" type="pres">
      <dgm:prSet presAssocID="{93758B04-B5E2-4A91-B1B3-F2C390615E8C}" presName="parentShp" presStyleLbl="node1" presStyleIdx="0" presStyleCnt="1" custScaleX="156639" custScaleY="100000" custLinFactNeighborX="1952" custLinFactNeighborY="-51160">
        <dgm:presLayoutVars>
          <dgm:bulletEnabled val="1"/>
        </dgm:presLayoutVars>
      </dgm:prSet>
      <dgm:spPr/>
    </dgm:pt>
    <dgm:pt modelId="{F688D549-01A3-435D-AA0E-46252FFCDD76}" type="pres">
      <dgm:prSet presAssocID="{93758B04-B5E2-4A91-B1B3-F2C390615E8C}" presName="childShp" presStyleLbl="bgAccFollowNode1" presStyleIdx="0" presStyleCnt="1" custScaleX="111668" custLinFactX="-3255" custLinFactNeighborX="-100000" custLinFactNeighborY="1526">
        <dgm:presLayoutVars>
          <dgm:bulletEnabled val="1"/>
        </dgm:presLayoutVars>
      </dgm:prSet>
      <dgm:spPr/>
    </dgm:pt>
  </dgm:ptLst>
  <dgm:cxnLst>
    <dgm:cxn modelId="{12E2310F-C8D2-4FE4-AB6E-3B8180E455F1}" srcId="{A7E775B2-FCC6-4A37-B72A-0E494578C22B}" destId="{93758B04-B5E2-4A91-B1B3-F2C390615E8C}" srcOrd="0" destOrd="0" parTransId="{2051AC5A-D735-4BAA-89D5-C37875E95F5B}" sibTransId="{87222601-4B88-412D-8118-47AD987DED1B}"/>
    <dgm:cxn modelId="{70244641-7EAE-45F6-8B54-D51261574B28}" type="presOf" srcId="{A7E775B2-FCC6-4A37-B72A-0E494578C22B}" destId="{46FE53C6-9175-42C2-A74F-8266F26533B9}" srcOrd="0" destOrd="0" presId="urn:microsoft.com/office/officeart/2005/8/layout/vList6"/>
    <dgm:cxn modelId="{644954C9-A594-4C3B-894B-28B88F010FCB}" type="presOf" srcId="{93758B04-B5E2-4A91-B1B3-F2C390615E8C}" destId="{1170D359-7438-404B-9E44-0DDF14C4B74B}" srcOrd="0" destOrd="0" presId="urn:microsoft.com/office/officeart/2005/8/layout/vList6"/>
    <dgm:cxn modelId="{E0420178-156A-41F9-8432-046E4319B672}" type="presParOf" srcId="{46FE53C6-9175-42C2-A74F-8266F26533B9}" destId="{FD810B2F-7DE7-4E99-AEC9-F5E18B7F7601}" srcOrd="0" destOrd="0" presId="urn:microsoft.com/office/officeart/2005/8/layout/vList6"/>
    <dgm:cxn modelId="{7901736C-F358-4E06-B375-FA69FD9B5711}" type="presParOf" srcId="{FD810B2F-7DE7-4E99-AEC9-F5E18B7F7601}" destId="{1170D359-7438-404B-9E44-0DDF14C4B74B}" srcOrd="0" destOrd="0" presId="urn:microsoft.com/office/officeart/2005/8/layout/vList6"/>
    <dgm:cxn modelId="{D3174AD8-49FD-4C95-9CF3-E201D5EEC11D}" type="presParOf" srcId="{FD810B2F-7DE7-4E99-AEC9-F5E18B7F7601}" destId="{F688D549-01A3-435D-AA0E-46252FFCDD76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3D79-53CF-4ECF-9326-05D5476E6930}">
      <dsp:nvSpPr>
        <dsp:cNvPr id="0" name=""/>
        <dsp:cNvSpPr/>
      </dsp:nvSpPr>
      <dsp:spPr>
        <a:xfrm>
          <a:off x="1957358" y="177666"/>
          <a:ext cx="3053819" cy="7634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Monto de 2 </a:t>
          </a:r>
          <a:r>
            <a:rPr lang="es-EC" alt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convenios  =</a:t>
          </a: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alt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$</a:t>
          </a:r>
          <a:r>
            <a:rPr lang="es-EC" alt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altLang="en-US" sz="1400" b="1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rPr>
            <a:t>32.158,22</a:t>
          </a: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79719" y="200027"/>
        <a:ext cx="3009097" cy="718732"/>
      </dsp:txXfrm>
    </dsp:sp>
    <dsp:sp modelId="{11B8C266-017E-4349-8AC7-9B110938C24F}">
      <dsp:nvSpPr>
        <dsp:cNvPr id="0" name=""/>
        <dsp:cNvSpPr/>
      </dsp:nvSpPr>
      <dsp:spPr>
        <a:xfrm rot="5462414">
          <a:off x="3404529" y="1014810"/>
          <a:ext cx="140514" cy="133604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B8B4D4-DD55-4A6E-8277-D9115BFDCFE4}">
      <dsp:nvSpPr>
        <dsp:cNvPr id="0" name=""/>
        <dsp:cNvSpPr/>
      </dsp:nvSpPr>
      <dsp:spPr>
        <a:xfrm>
          <a:off x="1938394" y="1222103"/>
          <a:ext cx="3053819" cy="76345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C" alt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Aporte </a:t>
          </a:r>
          <a:r>
            <a:rPr lang="es-ES" alt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Empresa Eléctrica </a:t>
          </a:r>
          <a:r>
            <a:rPr lang="es-EC" alt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$4.409,51 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60755" y="1244464"/>
        <a:ext cx="3009097" cy="718732"/>
      </dsp:txXfrm>
    </dsp:sp>
    <dsp:sp modelId="{AEB73D29-B482-495C-AEDF-E289C32D8378}">
      <dsp:nvSpPr>
        <dsp:cNvPr id="0" name=""/>
        <dsp:cNvSpPr/>
      </dsp:nvSpPr>
      <dsp:spPr>
        <a:xfrm rot="5267092">
          <a:off x="3442059" y="2027701"/>
          <a:ext cx="84448" cy="133604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25C6F4-CE02-403B-A497-12909C46F960}">
      <dsp:nvSpPr>
        <dsp:cNvPr id="0" name=""/>
        <dsp:cNvSpPr/>
      </dsp:nvSpPr>
      <dsp:spPr>
        <a:xfrm>
          <a:off x="1976353" y="2203448"/>
          <a:ext cx="3053819" cy="76345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C" alt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Aporte GAD SININCAY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C" alt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$</a:t>
          </a:r>
          <a:r>
            <a:rPr lang="es-EC" alt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25. 691,03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98714" y="2225809"/>
        <a:ext cx="3009097" cy="718732"/>
      </dsp:txXfrm>
    </dsp:sp>
    <dsp:sp modelId="{AAA9946F-C1D4-4B77-887A-56E85A60B99D}">
      <dsp:nvSpPr>
        <dsp:cNvPr id="0" name=""/>
        <dsp:cNvSpPr/>
      </dsp:nvSpPr>
      <dsp:spPr>
        <a:xfrm>
          <a:off x="1992996" y="3152820"/>
          <a:ext cx="3053819" cy="7634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C" alt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Aporte Comunidad </a:t>
          </a: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alt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$</a:t>
          </a:r>
          <a:r>
            <a:rPr lang="es-EC" altLang="es-E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2.057,68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5357" y="3175181"/>
        <a:ext cx="3009097" cy="7187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E08B3-2500-4B3D-B0D9-5BE9C8C8380D}">
      <dsp:nvSpPr>
        <dsp:cNvPr id="0" name=""/>
        <dsp:cNvSpPr/>
      </dsp:nvSpPr>
      <dsp:spPr>
        <a:xfrm>
          <a:off x="645" y="533776"/>
          <a:ext cx="3741049" cy="11329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altLang="es-EC" sz="1900" b="1" kern="12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CONSTRUCCION DEL ALCANTARILLADO SANITARIO PARA EL SECTOR LAS COCHAS - SAN JUAN DE DIOS</a:t>
          </a:r>
          <a:endParaRPr lang="es-EC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827" y="566958"/>
        <a:ext cx="3674685" cy="1066566"/>
      </dsp:txXfrm>
    </dsp:sp>
    <dsp:sp modelId="{4A681127-EE3B-420C-A520-ADF269CC04E6}">
      <dsp:nvSpPr>
        <dsp:cNvPr id="0" name=""/>
        <dsp:cNvSpPr/>
      </dsp:nvSpPr>
      <dsp:spPr>
        <a:xfrm>
          <a:off x="374750" y="1666706"/>
          <a:ext cx="374104" cy="545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5075"/>
              </a:lnTo>
              <a:lnTo>
                <a:pt x="374104" y="545075"/>
              </a:lnTo>
            </a:path>
          </a:pathLst>
        </a:cu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BB93CE-B168-496E-8F96-F6583B142537}">
      <dsp:nvSpPr>
        <dsp:cNvPr id="0" name=""/>
        <dsp:cNvSpPr/>
      </dsp:nvSpPr>
      <dsp:spPr>
        <a:xfrm>
          <a:off x="748855" y="1949939"/>
          <a:ext cx="3817902" cy="5236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>
              <a:latin typeface="Arial" panose="020B0604020202020204" pitchFamily="34" charset="0"/>
              <a:cs typeface="Arial" panose="020B0604020202020204" pitchFamily="34" charset="0"/>
            </a:rPr>
            <a:t>Monto de</a:t>
          </a:r>
          <a:r>
            <a:rPr lang="es-EC" altLang="es-ES" sz="1600" b="1" kern="1200">
              <a:latin typeface="Arial" panose="020B0604020202020204" pitchFamily="34" charset="0"/>
              <a:cs typeface="Arial" panose="020B0604020202020204" pitchFamily="34" charset="0"/>
            </a:rPr>
            <a:t>l convenio=</a:t>
          </a:r>
          <a:r>
            <a:rPr lang="es-ES" sz="1600" b="1" kern="1200">
              <a:latin typeface="Arial" panose="020B0604020202020204" pitchFamily="34" charset="0"/>
              <a:cs typeface="Arial" panose="020B0604020202020204" pitchFamily="34" charset="0"/>
            </a:rPr>
            <a:t> $</a:t>
          </a:r>
          <a:r>
            <a:rPr lang="es-EC" altLang="es-ES" sz="1600" b="1" kern="1200">
              <a:latin typeface="Arial" panose="020B0604020202020204" pitchFamily="34" charset="0"/>
              <a:cs typeface="Arial" panose="020B0604020202020204" pitchFamily="34" charset="0"/>
            </a:rPr>
            <a:t> 388.923,97</a:t>
          </a:r>
          <a:r>
            <a:rPr lang="es-ES" sz="1600" b="1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4193" y="1965277"/>
        <a:ext cx="3787226" cy="493009"/>
      </dsp:txXfrm>
    </dsp:sp>
    <dsp:sp modelId="{0BD70116-BBE5-4634-A69A-EDEFB5026C82}">
      <dsp:nvSpPr>
        <dsp:cNvPr id="0" name=""/>
        <dsp:cNvSpPr/>
      </dsp:nvSpPr>
      <dsp:spPr>
        <a:xfrm>
          <a:off x="374750" y="1666706"/>
          <a:ext cx="374104" cy="1351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1744"/>
              </a:lnTo>
              <a:lnTo>
                <a:pt x="374104" y="1351744"/>
              </a:lnTo>
            </a:path>
          </a:pathLst>
        </a:cu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629A82-34F3-486F-9AD8-137BA395E2A1}">
      <dsp:nvSpPr>
        <dsp:cNvPr id="0" name=""/>
        <dsp:cNvSpPr/>
      </dsp:nvSpPr>
      <dsp:spPr>
        <a:xfrm>
          <a:off x="748855" y="2756857"/>
          <a:ext cx="3348380" cy="5231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C" altLang="es-ES" sz="1600" b="1" kern="1200">
              <a:latin typeface="Arial" panose="020B0604020202020204" pitchFamily="34" charset="0"/>
              <a:cs typeface="Arial" panose="020B0604020202020204" pitchFamily="34" charset="0"/>
            </a:rPr>
            <a:t>Aporte ETAPA </a:t>
          </a:r>
          <a:r>
            <a:rPr lang="es-ES" sz="1600" b="1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altLang="es-ES" sz="1600" b="1" kern="1200">
              <a:latin typeface="Arial" panose="020B0604020202020204" pitchFamily="34" charset="0"/>
              <a:cs typeface="Arial" panose="020B0604020202020204" pitchFamily="34" charset="0"/>
            </a:rPr>
            <a:t>= $ 69.962,91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4179" y="2772181"/>
        <a:ext cx="3317732" cy="492539"/>
      </dsp:txXfrm>
    </dsp:sp>
    <dsp:sp modelId="{9A201221-6A1A-440E-BF12-508E138C34B6}">
      <dsp:nvSpPr>
        <dsp:cNvPr id="0" name=""/>
        <dsp:cNvSpPr/>
      </dsp:nvSpPr>
      <dsp:spPr>
        <a:xfrm>
          <a:off x="374750" y="1666706"/>
          <a:ext cx="374104" cy="21376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7641"/>
              </a:lnTo>
              <a:lnTo>
                <a:pt x="374104" y="2137641"/>
              </a:lnTo>
            </a:path>
          </a:pathLst>
        </a:cu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B6AB71-1A1A-4C05-AE51-882A978C93F9}">
      <dsp:nvSpPr>
        <dsp:cNvPr id="0" name=""/>
        <dsp:cNvSpPr/>
      </dsp:nvSpPr>
      <dsp:spPr>
        <a:xfrm>
          <a:off x="748855" y="3563277"/>
          <a:ext cx="3613395" cy="482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C" altLang="es-ES" sz="1600" b="1" kern="1200">
              <a:latin typeface="Arial" panose="020B0604020202020204" pitchFamily="34" charset="0"/>
              <a:cs typeface="Arial" panose="020B0604020202020204" pitchFamily="34" charset="0"/>
            </a:rPr>
            <a:t>Aporte GAD SININCAY </a:t>
          </a:r>
          <a:r>
            <a:rPr lang="es-ES" sz="1600" b="1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altLang="es-ES" sz="1600" b="1" kern="1200">
              <a:latin typeface="Arial" panose="020B0604020202020204" pitchFamily="34" charset="0"/>
              <a:cs typeface="Arial" panose="020B0604020202020204" pitchFamily="34" charset="0"/>
            </a:rPr>
            <a:t>= </a:t>
          </a:r>
          <a:r>
            <a:rPr lang="es-ES" sz="1600" b="1" kern="1200">
              <a:latin typeface="Arial" panose="020B0604020202020204" pitchFamily="34" charset="0"/>
              <a:cs typeface="Arial" panose="020B0604020202020204" pitchFamily="34" charset="0"/>
            </a:rPr>
            <a:t>$</a:t>
          </a:r>
          <a:r>
            <a:rPr lang="es-EC" altLang="es-ES" sz="1600" b="1" kern="1200">
              <a:latin typeface="Arial" panose="020B0604020202020204" pitchFamily="34" charset="0"/>
              <a:cs typeface="Arial" panose="020B0604020202020204" pitchFamily="34" charset="0"/>
            </a:rPr>
            <a:t>69.962,91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2976" y="3577398"/>
        <a:ext cx="3585153" cy="4538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557BF-C15A-4569-B8D5-65DAEDE6E727}">
      <dsp:nvSpPr>
        <dsp:cNvPr id="0" name=""/>
        <dsp:cNvSpPr/>
      </dsp:nvSpPr>
      <dsp:spPr>
        <a:xfrm>
          <a:off x="100" y="518473"/>
          <a:ext cx="6756124" cy="122559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s-EC" altLang="es-EC" sz="2700" b="1" i="0" u="none" strike="noStrike" kern="1200" cap="none" normalizeH="0" baseline="0" dirty="0">
              <a:ln/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AMPLIACIÓN A LOS SISTEMAS DE AGUA POTABLE Y ALCANTARILLADO                      SECTOR CALLE ROGELIO TOLEDO</a:t>
          </a:r>
          <a:endParaRPr lang="es-EC" sz="27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996" y="554369"/>
        <a:ext cx="6684332" cy="1153804"/>
      </dsp:txXfrm>
    </dsp:sp>
    <dsp:sp modelId="{5A7E9EF9-2672-41D8-9ED8-B3155F09A5F6}">
      <dsp:nvSpPr>
        <dsp:cNvPr id="0" name=""/>
        <dsp:cNvSpPr/>
      </dsp:nvSpPr>
      <dsp:spPr>
        <a:xfrm rot="5400000">
          <a:off x="3270923" y="1851309"/>
          <a:ext cx="214479" cy="214479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0ED4E9-A835-4C1C-B35A-2F8BEE258006}">
      <dsp:nvSpPr>
        <dsp:cNvPr id="0" name=""/>
        <dsp:cNvSpPr/>
      </dsp:nvSpPr>
      <dsp:spPr>
        <a:xfrm>
          <a:off x="395919" y="2173028"/>
          <a:ext cx="5964486" cy="85681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2600" b="1" kern="1200" dirty="0">
              <a:latin typeface="Arial" panose="020B0604020202020204" pitchFamily="34" charset="0"/>
              <a:cs typeface="Arial" panose="020B0604020202020204" pitchFamily="34" charset="0"/>
            </a:rPr>
            <a:t>Monto de</a:t>
          </a:r>
          <a:r>
            <a:rPr lang="es-EC" altLang="es-ES" sz="2600" b="1" kern="1200" dirty="0">
              <a:latin typeface="Arial" panose="020B0604020202020204" pitchFamily="34" charset="0"/>
              <a:cs typeface="Arial" panose="020B0604020202020204" pitchFamily="34" charset="0"/>
            </a:rPr>
            <a:t>l convenio=</a:t>
          </a:r>
          <a:r>
            <a:rPr lang="es-ES" sz="2600" b="1" kern="1200" dirty="0">
              <a:latin typeface="Arial" panose="020B0604020202020204" pitchFamily="34" charset="0"/>
              <a:cs typeface="Arial" panose="020B0604020202020204" pitchFamily="34" charset="0"/>
            </a:rPr>
            <a:t> $</a:t>
          </a:r>
          <a:r>
            <a:rPr lang="es-EC" altLang="es-ES" sz="2600" b="1" kern="1200" dirty="0">
              <a:latin typeface="Arial" panose="020B0604020202020204" pitchFamily="34" charset="0"/>
              <a:cs typeface="Arial" panose="020B0604020202020204" pitchFamily="34" charset="0"/>
            </a:rPr>
            <a:t> 352.540,28</a:t>
          </a:r>
          <a:r>
            <a:rPr lang="es-ES" sz="2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C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1014" y="2198123"/>
        <a:ext cx="5914296" cy="806624"/>
      </dsp:txXfrm>
    </dsp:sp>
    <dsp:sp modelId="{6C2BBC36-785C-471A-9461-E51DD4FB32F3}">
      <dsp:nvSpPr>
        <dsp:cNvPr id="0" name=""/>
        <dsp:cNvSpPr/>
      </dsp:nvSpPr>
      <dsp:spPr>
        <a:xfrm rot="5400000">
          <a:off x="3270923" y="3137082"/>
          <a:ext cx="214479" cy="214479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419932"/>
            <a:satOff val="22824"/>
            <a:lumOff val="-421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FABCB-2769-4A47-BE2B-DFBCEE2C32A2}">
      <dsp:nvSpPr>
        <dsp:cNvPr id="0" name=""/>
        <dsp:cNvSpPr/>
      </dsp:nvSpPr>
      <dsp:spPr>
        <a:xfrm>
          <a:off x="545687" y="3458801"/>
          <a:ext cx="5664951" cy="60647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676745"/>
            <a:satOff val="12497"/>
            <a:lumOff val="3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-676745"/>
              <a:satOff val="12497"/>
              <a:lumOff val="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C" altLang="es-ES" sz="2600" b="1" kern="1200" dirty="0">
              <a:latin typeface="Arial" panose="020B0604020202020204" pitchFamily="34" charset="0"/>
              <a:cs typeface="Arial" panose="020B0604020202020204" pitchFamily="34" charset="0"/>
            </a:rPr>
            <a:t>Aporte ETAPA </a:t>
          </a:r>
          <a:r>
            <a:rPr lang="es-ES" sz="2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altLang="es-ES" sz="2600" b="1" kern="1200" dirty="0">
              <a:latin typeface="Arial" panose="020B0604020202020204" pitchFamily="34" charset="0"/>
              <a:cs typeface="Arial" panose="020B0604020202020204" pitchFamily="34" charset="0"/>
            </a:rPr>
            <a:t>= $ 64.232,65 </a:t>
          </a:r>
          <a:endParaRPr lang="es-EC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3450" y="3476564"/>
        <a:ext cx="5629425" cy="570948"/>
      </dsp:txXfrm>
    </dsp:sp>
    <dsp:sp modelId="{857FDFD3-D97A-4B47-997B-D9ECB873A3FF}">
      <dsp:nvSpPr>
        <dsp:cNvPr id="0" name=""/>
        <dsp:cNvSpPr/>
      </dsp:nvSpPr>
      <dsp:spPr>
        <a:xfrm rot="5400000">
          <a:off x="3270923" y="4172515"/>
          <a:ext cx="214479" cy="214479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839865"/>
            <a:satOff val="45647"/>
            <a:lumOff val="-843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955569-449B-4434-B05B-23F598AE112A}">
      <dsp:nvSpPr>
        <dsp:cNvPr id="0" name=""/>
        <dsp:cNvSpPr/>
      </dsp:nvSpPr>
      <dsp:spPr>
        <a:xfrm>
          <a:off x="433643" y="4494234"/>
          <a:ext cx="5889039" cy="60255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1353490"/>
            <a:satOff val="24994"/>
            <a:lumOff val="61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-1353490"/>
              <a:satOff val="24994"/>
              <a:lumOff val="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C" altLang="es-ES" sz="2600" b="1" kern="1200" dirty="0">
              <a:latin typeface="Arial" panose="020B0604020202020204" pitchFamily="34" charset="0"/>
              <a:cs typeface="Arial" panose="020B0604020202020204" pitchFamily="34" charset="0"/>
            </a:rPr>
            <a:t>Aporte GAD SININCAY </a:t>
          </a:r>
          <a:r>
            <a:rPr lang="es-ES" sz="2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altLang="es-ES" sz="2600" b="1" kern="1200" dirty="0">
              <a:latin typeface="Arial" panose="020B0604020202020204" pitchFamily="34" charset="0"/>
              <a:cs typeface="Arial" panose="020B0604020202020204" pitchFamily="34" charset="0"/>
            </a:rPr>
            <a:t>= </a:t>
          </a:r>
          <a:r>
            <a:rPr lang="es-ES" sz="2600" b="1" kern="1200" dirty="0">
              <a:latin typeface="Arial" panose="020B0604020202020204" pitchFamily="34" charset="0"/>
              <a:cs typeface="Arial" panose="020B0604020202020204" pitchFamily="34" charset="0"/>
            </a:rPr>
            <a:t>$</a:t>
          </a:r>
          <a:r>
            <a:rPr lang="es-EC" altLang="es-ES" sz="2600" b="1" kern="1200" dirty="0">
              <a:latin typeface="Arial" panose="020B0604020202020204" pitchFamily="34" charset="0"/>
              <a:cs typeface="Arial" panose="020B0604020202020204" pitchFamily="34" charset="0"/>
            </a:rPr>
            <a:t> 10.000,00</a:t>
          </a:r>
          <a:endParaRPr lang="es-EC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1291" y="4511882"/>
        <a:ext cx="5853743" cy="5672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50D893-E3B0-419D-9D15-F56B6369FD48}">
      <dsp:nvSpPr>
        <dsp:cNvPr id="0" name=""/>
        <dsp:cNvSpPr/>
      </dsp:nvSpPr>
      <dsp:spPr>
        <a:xfrm>
          <a:off x="1749927" y="-60865"/>
          <a:ext cx="4434774" cy="137686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s-EC" altLang="es-EC" sz="1700" b="1" i="0" u="none" strike="noStrike" kern="1200" cap="none" normalizeH="0" baseline="0">
              <a:ln/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SISTEMA DE ALCANTARILLADO ( PARA LA MITIGACIÓN DE FENÓMENOS DE REMOCIÓN DE MASA) SECTOR TIERRAS COLORADAS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17140" y="6348"/>
        <a:ext cx="4300348" cy="1242440"/>
      </dsp:txXfrm>
    </dsp:sp>
    <dsp:sp modelId="{44422238-5146-4AD1-832A-8D2AE9559CE0}">
      <dsp:nvSpPr>
        <dsp:cNvPr id="0" name=""/>
        <dsp:cNvSpPr/>
      </dsp:nvSpPr>
      <dsp:spPr>
        <a:xfrm>
          <a:off x="1824737" y="1039864"/>
          <a:ext cx="3713501" cy="3713501"/>
        </a:xfrm>
        <a:custGeom>
          <a:avLst/>
          <a:gdLst/>
          <a:ahLst/>
          <a:cxnLst/>
          <a:rect l="0" t="0" r="0" b="0"/>
          <a:pathLst>
            <a:path>
              <a:moveTo>
                <a:pt x="2838300" y="280653"/>
              </a:moveTo>
              <a:arcTo wR="1856750" hR="1856750" stAng="18114810" swAng="1570380"/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CF0185-877D-4254-A5CF-8F00F92CC1DA}">
      <dsp:nvSpPr>
        <dsp:cNvPr id="0" name=""/>
        <dsp:cNvSpPr/>
      </dsp:nvSpPr>
      <dsp:spPr>
        <a:xfrm>
          <a:off x="4521165" y="1922355"/>
          <a:ext cx="2605799" cy="112392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C" altLang="es-ES" sz="1700" b="1" kern="1200">
              <a:latin typeface="Arial" panose="020B0604020202020204" pitchFamily="34" charset="0"/>
              <a:cs typeface="Arial" panose="020B0604020202020204" pitchFamily="34" charset="0"/>
            </a:rPr>
            <a:t>Aporte ETAPA </a:t>
          </a:r>
          <a:r>
            <a:rPr lang="es-ES" sz="1700" b="1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altLang="es-ES" sz="1700" b="1" kern="1200">
              <a:latin typeface="Arial" panose="020B0604020202020204" pitchFamily="34" charset="0"/>
              <a:cs typeface="Arial" panose="020B0604020202020204" pitchFamily="34" charset="0"/>
            </a:rPr>
            <a:t>= $ 20.319,45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76031" y="1977221"/>
        <a:ext cx="2496067" cy="1014195"/>
      </dsp:txXfrm>
    </dsp:sp>
    <dsp:sp modelId="{B861C2F0-84E9-4FA6-9361-14E2C54E0F83}">
      <dsp:nvSpPr>
        <dsp:cNvPr id="0" name=""/>
        <dsp:cNvSpPr/>
      </dsp:nvSpPr>
      <dsp:spPr>
        <a:xfrm>
          <a:off x="2110563" y="627568"/>
          <a:ext cx="3713501" cy="3713501"/>
        </a:xfrm>
        <a:custGeom>
          <a:avLst/>
          <a:gdLst/>
          <a:ahLst/>
          <a:cxnLst/>
          <a:rect l="0" t="0" r="0" b="0"/>
          <a:pathLst>
            <a:path>
              <a:moveTo>
                <a:pt x="3623664" y="2427311"/>
              </a:moveTo>
              <a:arcTo wR="1856750" hR="1856750" stAng="1073759" swAng="1654848"/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88B62E-AADC-49EF-89A9-1F6092A106DB}">
      <dsp:nvSpPr>
        <dsp:cNvPr id="0" name=""/>
        <dsp:cNvSpPr/>
      </dsp:nvSpPr>
      <dsp:spPr>
        <a:xfrm>
          <a:off x="2671815" y="3779105"/>
          <a:ext cx="2590997" cy="112392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C" altLang="es-ES" sz="1700" b="1" kern="1200">
              <a:latin typeface="Arial" panose="020B0604020202020204" pitchFamily="34" charset="0"/>
              <a:cs typeface="Arial" panose="020B0604020202020204" pitchFamily="34" charset="0"/>
            </a:rPr>
            <a:t>Aporte GAD SININCAY </a:t>
          </a:r>
          <a:r>
            <a:rPr lang="es-ES" sz="1700" b="1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altLang="es-ES" sz="1700" b="1" kern="1200">
              <a:latin typeface="Arial" panose="020B0604020202020204" pitchFamily="34" charset="0"/>
              <a:cs typeface="Arial" panose="020B0604020202020204" pitchFamily="34" charset="0"/>
            </a:rPr>
            <a:t>=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700" b="1" kern="1200">
              <a:latin typeface="Arial" panose="020B0604020202020204" pitchFamily="34" charset="0"/>
              <a:cs typeface="Arial" panose="020B0604020202020204" pitchFamily="34" charset="0"/>
            </a:rPr>
            <a:t>$</a:t>
          </a:r>
          <a:r>
            <a:rPr lang="es-EC" altLang="es-ES" sz="1700" b="1" kern="1200">
              <a:latin typeface="Arial" panose="020B0604020202020204" pitchFamily="34" charset="0"/>
              <a:cs typeface="Arial" panose="020B0604020202020204" pitchFamily="34" charset="0"/>
            </a:rPr>
            <a:t> 10.000,00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26681" y="3833971"/>
        <a:ext cx="2481265" cy="1014195"/>
      </dsp:txXfrm>
    </dsp:sp>
    <dsp:sp modelId="{AF802CAF-8850-4CE5-8818-0FEE7014153D}">
      <dsp:nvSpPr>
        <dsp:cNvPr id="0" name=""/>
        <dsp:cNvSpPr/>
      </dsp:nvSpPr>
      <dsp:spPr>
        <a:xfrm>
          <a:off x="2110563" y="627568"/>
          <a:ext cx="3713501" cy="3713501"/>
        </a:xfrm>
        <a:custGeom>
          <a:avLst/>
          <a:gdLst/>
          <a:ahLst/>
          <a:cxnLst/>
          <a:rect l="0" t="0" r="0" b="0"/>
          <a:pathLst>
            <a:path>
              <a:moveTo>
                <a:pt x="554800" y="3180551"/>
              </a:moveTo>
              <a:arcTo wR="1856750" hR="1856750" stAng="8071393" swAng="1654848"/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7680C9-B137-4BBF-A06E-AC6AB19033BD}">
      <dsp:nvSpPr>
        <dsp:cNvPr id="0" name=""/>
        <dsp:cNvSpPr/>
      </dsp:nvSpPr>
      <dsp:spPr>
        <a:xfrm>
          <a:off x="875826" y="1922355"/>
          <a:ext cx="2469475" cy="112392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700" b="1" kern="1200">
              <a:latin typeface="Arial" panose="020B0604020202020204" pitchFamily="34" charset="0"/>
              <a:cs typeface="Arial" panose="020B0604020202020204" pitchFamily="34" charset="0"/>
            </a:rPr>
            <a:t>Monto de</a:t>
          </a:r>
          <a:r>
            <a:rPr lang="es-EC" altLang="es-ES" sz="1700" b="1" kern="1200">
              <a:latin typeface="Arial" panose="020B0604020202020204" pitchFamily="34" charset="0"/>
              <a:cs typeface="Arial" panose="020B0604020202020204" pitchFamily="34" charset="0"/>
            </a:rPr>
            <a:t>l convenio=</a:t>
          </a:r>
          <a:r>
            <a:rPr lang="es-ES" sz="1700" b="1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700" b="1" kern="1200">
              <a:latin typeface="Arial" panose="020B0604020202020204" pitchFamily="34" charset="0"/>
              <a:cs typeface="Arial" panose="020B0604020202020204" pitchFamily="34" charset="0"/>
            </a:rPr>
            <a:t>$</a:t>
          </a:r>
          <a:r>
            <a:rPr lang="es-EC" altLang="es-ES" sz="1700" b="1" kern="1200">
              <a:latin typeface="Arial" panose="020B0604020202020204" pitchFamily="34" charset="0"/>
              <a:cs typeface="Arial" panose="020B0604020202020204" pitchFamily="34" charset="0"/>
            </a:rPr>
            <a:t> 113.280,02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0692" y="1977221"/>
        <a:ext cx="2359743" cy="1014195"/>
      </dsp:txXfrm>
    </dsp:sp>
    <dsp:sp modelId="{55B97D46-DF45-4CB8-BFA5-EF615C13291B}">
      <dsp:nvSpPr>
        <dsp:cNvPr id="0" name=""/>
        <dsp:cNvSpPr/>
      </dsp:nvSpPr>
      <dsp:spPr>
        <a:xfrm>
          <a:off x="2396390" y="1039864"/>
          <a:ext cx="3713501" cy="3713501"/>
        </a:xfrm>
        <a:custGeom>
          <a:avLst/>
          <a:gdLst/>
          <a:ahLst/>
          <a:cxnLst/>
          <a:rect l="0" t="0" r="0" b="0"/>
          <a:pathLst>
            <a:path>
              <a:moveTo>
                <a:pt x="280653" y="875200"/>
              </a:moveTo>
              <a:arcTo wR="1856750" hR="1856750" stAng="12714810" swAng="1570380"/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FBF548-E551-44B5-B2B0-BE724EEC5F17}">
      <dsp:nvSpPr>
        <dsp:cNvPr id="0" name=""/>
        <dsp:cNvSpPr/>
      </dsp:nvSpPr>
      <dsp:spPr>
        <a:xfrm>
          <a:off x="0" y="2133698"/>
          <a:ext cx="8271496" cy="6948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800" b="1" kern="1200">
              <a:latin typeface="Arial" panose="020B0604020202020204" pitchFamily="34" charset="0"/>
              <a:cs typeface="Arial" panose="020B0604020202020204" pitchFamily="34" charset="0"/>
            </a:rPr>
            <a:t>Monto de</a:t>
          </a:r>
          <a:r>
            <a:rPr lang="es-EC" altLang="es-ES" sz="1800" b="1" kern="1200">
              <a:latin typeface="Arial" panose="020B0604020202020204" pitchFamily="34" charset="0"/>
              <a:cs typeface="Arial" panose="020B0604020202020204" pitchFamily="34" charset="0"/>
            </a:rPr>
            <a:t>l convenio=</a:t>
          </a:r>
          <a:r>
            <a:rPr lang="es-ES" sz="1800" b="1" kern="1200">
              <a:latin typeface="Arial" panose="020B0604020202020204" pitchFamily="34" charset="0"/>
              <a:cs typeface="Arial" panose="020B0604020202020204" pitchFamily="34" charset="0"/>
            </a:rPr>
            <a:t> $</a:t>
          </a:r>
          <a:r>
            <a:rPr lang="es-EC" altLang="es-ES" sz="1800" b="1" kern="1200">
              <a:latin typeface="Arial" panose="020B0604020202020204" pitchFamily="34" charset="0"/>
              <a:cs typeface="Arial" panose="020B0604020202020204" pitchFamily="34" charset="0"/>
            </a:rPr>
            <a:t> 384.815,54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133698"/>
        <a:ext cx="8271496" cy="694824"/>
      </dsp:txXfrm>
    </dsp:sp>
    <dsp:sp modelId="{DBB58CBD-CE2F-4C0F-B170-820AD3C2BCA4}">
      <dsp:nvSpPr>
        <dsp:cNvPr id="0" name=""/>
        <dsp:cNvSpPr/>
      </dsp:nvSpPr>
      <dsp:spPr>
        <a:xfrm rot="10800000">
          <a:off x="0" y="19049"/>
          <a:ext cx="8271496" cy="2160315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C" altLang="es-EC" sz="1800" b="1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AMPLIACIÓN DE LOS SISTEMA DE AGUA POTABLE Y ALCANTARILLADO SECTOR SAN MATEO DE LA CERÁMICA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10800000">
        <a:off x="0" y="19049"/>
        <a:ext cx="8271496" cy="758270"/>
      </dsp:txXfrm>
    </dsp:sp>
    <dsp:sp modelId="{439260B2-B499-48F9-A28D-20907944CA74}">
      <dsp:nvSpPr>
        <dsp:cNvPr id="0" name=""/>
        <dsp:cNvSpPr/>
      </dsp:nvSpPr>
      <dsp:spPr>
        <a:xfrm>
          <a:off x="538" y="745832"/>
          <a:ext cx="3505692" cy="671783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C" altLang="es-ES" sz="1800" b="1" kern="1200">
              <a:latin typeface="Arial" panose="020B0604020202020204" pitchFamily="34" charset="0"/>
              <a:cs typeface="Arial" panose="020B0604020202020204" pitchFamily="34" charset="0"/>
            </a:rPr>
            <a:t>Aporte ETAPA </a:t>
          </a:r>
          <a:r>
            <a:rPr lang="es-ES" sz="1800" b="1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altLang="es-ES" sz="1800" b="1" kern="1200">
              <a:latin typeface="Arial" panose="020B0604020202020204" pitchFamily="34" charset="0"/>
              <a:cs typeface="Arial" panose="020B0604020202020204" pitchFamily="34" charset="0"/>
            </a:rPr>
            <a:t>= $ 70.557,72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8" y="745832"/>
        <a:ext cx="3505692" cy="671783"/>
      </dsp:txXfrm>
    </dsp:sp>
    <dsp:sp modelId="{769174E8-6907-4E69-9E66-6BD85609F024}">
      <dsp:nvSpPr>
        <dsp:cNvPr id="0" name=""/>
        <dsp:cNvSpPr/>
      </dsp:nvSpPr>
      <dsp:spPr>
        <a:xfrm>
          <a:off x="3506230" y="745832"/>
          <a:ext cx="4764727" cy="671783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C" altLang="es-ES" sz="1800" b="1" kern="1200">
              <a:latin typeface="Arial" panose="020B0604020202020204" pitchFamily="34" charset="0"/>
              <a:cs typeface="Arial" panose="020B0604020202020204" pitchFamily="34" charset="0"/>
            </a:rPr>
            <a:t>Aporte GAD SININCAY </a:t>
          </a:r>
          <a:r>
            <a:rPr lang="es-ES" sz="1800" b="1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C" altLang="es-ES" sz="1800" b="1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800" b="1" kern="1200">
              <a:latin typeface="Arial" panose="020B0604020202020204" pitchFamily="34" charset="0"/>
              <a:cs typeface="Arial" panose="020B0604020202020204" pitchFamily="34" charset="0"/>
            </a:rPr>
            <a:t>$</a:t>
          </a:r>
          <a:r>
            <a:rPr lang="es-EC" altLang="es-ES" sz="1800" b="1" kern="1200">
              <a:latin typeface="Arial" panose="020B0604020202020204" pitchFamily="34" charset="0"/>
              <a:cs typeface="Arial" panose="020B0604020202020204" pitchFamily="34" charset="0"/>
            </a:rPr>
            <a:t> 103.517,11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06230" y="745832"/>
        <a:ext cx="4764727" cy="6717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EB5013-9463-47CE-822D-2FF245E21E78}">
      <dsp:nvSpPr>
        <dsp:cNvPr id="0" name=""/>
        <dsp:cNvSpPr/>
      </dsp:nvSpPr>
      <dsp:spPr>
        <a:xfrm>
          <a:off x="0" y="465048"/>
          <a:ext cx="3582657" cy="1800000"/>
        </a:xfrm>
        <a:prstGeom prst="rightArrow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shade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shade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21EF01-722E-4AB7-B1E5-A51F46C00B5F}">
      <dsp:nvSpPr>
        <dsp:cNvPr id="0" name=""/>
        <dsp:cNvSpPr/>
      </dsp:nvSpPr>
      <dsp:spPr>
        <a:xfrm>
          <a:off x="288991" y="853020"/>
          <a:ext cx="2935399" cy="9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0" rIns="0" bIns="2540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>
              <a:latin typeface="Arial" panose="020B0604020202020204" pitchFamily="34" charset="0"/>
              <a:cs typeface="Arial" panose="020B0604020202020204" pitchFamily="34" charset="0"/>
            </a:rPr>
            <a:t>Monto </a:t>
          </a:r>
          <a:r>
            <a:rPr lang="es-EC" altLang="es-ES" sz="2500" b="1" kern="1200" dirty="0">
              <a:latin typeface="Arial" panose="020B0604020202020204" pitchFamily="34" charset="0"/>
              <a:cs typeface="Arial" panose="020B0604020202020204" pitchFamily="34" charset="0"/>
            </a:rPr>
            <a:t> =</a:t>
          </a:r>
          <a:r>
            <a:rPr lang="es-ES" sz="2500" b="1" kern="1200" dirty="0">
              <a:latin typeface="Arial" panose="020B0604020202020204" pitchFamily="34" charset="0"/>
              <a:cs typeface="Arial" panose="020B0604020202020204" pitchFamily="34" charset="0"/>
            </a:rPr>
            <a:t> $</a:t>
          </a:r>
          <a:r>
            <a:rPr lang="es-EC" altLang="es-ES" sz="2500" b="1" kern="1200" dirty="0">
              <a:latin typeface="Arial" panose="020B0604020202020204" pitchFamily="34" charset="0"/>
              <a:cs typeface="Arial" panose="020B0604020202020204" pitchFamily="34" charset="0"/>
            </a:rPr>
            <a:t> 3.042,95</a:t>
          </a:r>
          <a:endParaRPr lang="es-EC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8991" y="853020"/>
        <a:ext cx="2935399" cy="90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9F109D-1392-48B7-894E-800A85DD191A}">
      <dsp:nvSpPr>
        <dsp:cNvPr id="0" name=""/>
        <dsp:cNvSpPr/>
      </dsp:nvSpPr>
      <dsp:spPr>
        <a:xfrm>
          <a:off x="1315" y="0"/>
          <a:ext cx="1910628" cy="21788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u="none" strike="noStrike" kern="1200" dirty="0">
              <a:effectLst/>
            </a:rPr>
            <a:t>Esterilización, vacunación, desparasitación canina y felina en sectores vulnerables de la parroquia  y se promovió la tenencia responsable de mascotas</a:t>
          </a:r>
          <a:endParaRPr lang="es-EC" sz="1400" kern="1200" dirty="0"/>
        </a:p>
      </dsp:txBody>
      <dsp:txXfrm>
        <a:off x="57275" y="55960"/>
        <a:ext cx="1798708" cy="2066957"/>
      </dsp:txXfrm>
    </dsp:sp>
    <dsp:sp modelId="{0B114681-1D9F-4D9C-9983-5728865B603D}">
      <dsp:nvSpPr>
        <dsp:cNvPr id="0" name=""/>
        <dsp:cNvSpPr/>
      </dsp:nvSpPr>
      <dsp:spPr>
        <a:xfrm>
          <a:off x="2216449" y="0"/>
          <a:ext cx="1878981" cy="17978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Con un aporte de </a:t>
          </a:r>
          <a:r>
            <a:rPr lang="es-EC" sz="1400" u="none" strike="noStrike" kern="1200" dirty="0">
              <a:effectLst/>
            </a:rPr>
            <a:t>USD 19.997,00 se realizaron: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u="none" strike="noStrike" kern="1200" dirty="0">
              <a:effectLst/>
            </a:rPr>
            <a:t>550 esterilizaciones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u="none" strike="noStrike" kern="1200" dirty="0">
              <a:effectLst/>
            </a:rPr>
            <a:t>125 atenciones</a:t>
          </a:r>
          <a:r>
            <a:rPr lang="es-EC" sz="1400" u="none" strike="noStrike" kern="1200" dirty="0">
              <a:effectLst/>
            </a:rPr>
            <a:t> </a:t>
          </a:r>
          <a:r>
            <a:rPr lang="es-ES" sz="1400" kern="1200" dirty="0"/>
            <a:t> </a:t>
          </a:r>
          <a:endParaRPr lang="es-EC" sz="1400" kern="1200" dirty="0"/>
        </a:p>
      </dsp:txBody>
      <dsp:txXfrm>
        <a:off x="2269107" y="52658"/>
        <a:ext cx="1773665" cy="1692544"/>
      </dsp:txXfrm>
    </dsp:sp>
    <dsp:sp modelId="{437C48FD-A3CA-4720-ABE7-6B302A5AB2DE}">
      <dsp:nvSpPr>
        <dsp:cNvPr id="0" name=""/>
        <dsp:cNvSpPr/>
      </dsp:nvSpPr>
      <dsp:spPr>
        <a:xfrm>
          <a:off x="4399936" y="0"/>
          <a:ext cx="1814074" cy="17064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Aporte comunitario de </a:t>
          </a:r>
          <a:r>
            <a:rPr lang="es-MX" sz="1400" u="none" strike="noStrike" kern="1200" dirty="0">
              <a:effectLst/>
            </a:rPr>
            <a:t>USD 2.388,54</a:t>
          </a:r>
          <a:r>
            <a:rPr lang="es-ES" sz="1400" kern="1200" dirty="0"/>
            <a:t> genero que se realicen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u="none" strike="noStrike" kern="1200" dirty="0">
              <a:effectLst/>
            </a:rPr>
            <a:t>65 esterilizaciones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u="none" strike="noStrike" kern="1200" dirty="0">
              <a:effectLst/>
            </a:rPr>
            <a:t>19 atenciones</a:t>
          </a:r>
          <a:r>
            <a:rPr lang="es-ES" sz="1400" kern="1200" dirty="0"/>
            <a:t> </a:t>
          </a:r>
          <a:endParaRPr lang="es-EC" sz="1400" kern="1200" dirty="0"/>
        </a:p>
      </dsp:txBody>
      <dsp:txXfrm>
        <a:off x="4449915" y="49979"/>
        <a:ext cx="1714116" cy="1606454"/>
      </dsp:txXfrm>
    </dsp:sp>
    <dsp:sp modelId="{3574E5EA-6395-4824-92F0-D085BBC09F4A}">
      <dsp:nvSpPr>
        <dsp:cNvPr id="0" name=""/>
        <dsp:cNvSpPr/>
      </dsp:nvSpPr>
      <dsp:spPr>
        <a:xfrm>
          <a:off x="6518517" y="0"/>
          <a:ext cx="1812533" cy="49917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u="none" strike="noStrike" kern="1200" dirty="0">
              <a:effectLst/>
            </a:rPr>
            <a:t>Corazón de Jesús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u="none" strike="noStrike" kern="1200" dirty="0">
              <a:effectLst/>
            </a:rPr>
            <a:t>Playas del Carmen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u="none" strike="noStrike" kern="1200" dirty="0">
              <a:effectLst/>
            </a:rPr>
            <a:t>Chictarrumi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u="none" strike="noStrike" kern="1200" dirty="0">
              <a:effectLst/>
            </a:rPr>
            <a:t>La Explanada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u="none" strike="noStrike" kern="1200" dirty="0">
              <a:effectLst/>
            </a:rPr>
            <a:t>El Pedregal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u="none" strike="noStrike" kern="1200" dirty="0">
              <a:effectLst/>
            </a:rPr>
            <a:t>Chico Patamarca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u="none" strike="noStrike" kern="1200" dirty="0">
              <a:effectLst/>
            </a:rPr>
            <a:t>San Vicente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u="none" strike="noStrike" kern="1200" dirty="0">
              <a:effectLst/>
            </a:rPr>
            <a:t>La Merced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u="none" strike="noStrike" kern="1200" dirty="0">
              <a:effectLst/>
            </a:rPr>
            <a:t>Mayancela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u="none" strike="noStrike" kern="1200" dirty="0">
              <a:effectLst/>
            </a:rPr>
            <a:t>El Salado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u="none" strike="noStrike" kern="1200" dirty="0">
              <a:effectLst/>
            </a:rPr>
            <a:t>Los Olivos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u="none" strike="noStrike" kern="1200" dirty="0">
              <a:effectLst/>
            </a:rPr>
            <a:t>Racar Bajo – Los Lirios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u="none" strike="noStrike" kern="1200" dirty="0">
              <a:effectLst/>
            </a:rPr>
            <a:t>Carmen de Sinincay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u="none" strike="noStrike" kern="1200" dirty="0">
              <a:effectLst/>
            </a:rPr>
            <a:t>Minas de Pumayunga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u="none" strike="noStrike" kern="1200" dirty="0">
              <a:effectLst/>
            </a:rPr>
            <a:t>Vista Hermosa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u="none" strike="noStrike" kern="1200" dirty="0">
              <a:effectLst/>
            </a:rPr>
            <a:t>Cruce del Carmen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u="none" strike="noStrike" kern="1200" dirty="0">
              <a:effectLst/>
            </a:rPr>
            <a:t>María Auxiliadora</a:t>
          </a:r>
          <a:endParaRPr lang="es-EC" sz="1400" kern="1200" dirty="0"/>
        </a:p>
      </dsp:txBody>
      <dsp:txXfrm>
        <a:off x="6571604" y="53087"/>
        <a:ext cx="1706359" cy="488552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34B78-FE81-429B-A849-663DD7EE75ED}">
      <dsp:nvSpPr>
        <dsp:cNvPr id="0" name=""/>
        <dsp:cNvSpPr/>
      </dsp:nvSpPr>
      <dsp:spPr>
        <a:xfrm>
          <a:off x="0" y="4454929"/>
          <a:ext cx="7926633" cy="10490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Restauración de señaléticas.</a:t>
          </a:r>
          <a:endParaRPr lang="es-EC" sz="1800" b="1" kern="1200" dirty="0"/>
        </a:p>
      </dsp:txBody>
      <dsp:txXfrm>
        <a:off x="0" y="4454929"/>
        <a:ext cx="7926633" cy="566505"/>
      </dsp:txXfrm>
    </dsp:sp>
    <dsp:sp modelId="{27B3BA92-AF80-45E8-BFD1-9AB8FCD7D3C4}">
      <dsp:nvSpPr>
        <dsp:cNvPr id="0" name=""/>
        <dsp:cNvSpPr/>
      </dsp:nvSpPr>
      <dsp:spPr>
        <a:xfrm>
          <a:off x="0" y="4922043"/>
          <a:ext cx="3963316" cy="63707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Mantenimiento y restauración de señaléticas educativas ambientales en 3 sectores de la parroquia.</a:t>
          </a:r>
          <a:endParaRPr lang="es-EC" sz="1600" kern="1200" dirty="0"/>
        </a:p>
      </dsp:txBody>
      <dsp:txXfrm>
        <a:off x="0" y="4922043"/>
        <a:ext cx="3963316" cy="637076"/>
      </dsp:txXfrm>
    </dsp:sp>
    <dsp:sp modelId="{C4447F7F-6929-413D-87DD-79DAED4F52D7}">
      <dsp:nvSpPr>
        <dsp:cNvPr id="0" name=""/>
        <dsp:cNvSpPr/>
      </dsp:nvSpPr>
      <dsp:spPr>
        <a:xfrm>
          <a:off x="3963316" y="4921295"/>
          <a:ext cx="3963316" cy="625301"/>
        </a:xfrm>
        <a:prstGeom prst="rect">
          <a:avLst/>
        </a:prstGeom>
        <a:solidFill>
          <a:schemeClr val="accent2">
            <a:tint val="40000"/>
            <a:alpha val="90000"/>
            <a:hueOff val="-323"/>
            <a:satOff val="-177"/>
            <a:lumOff val="35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323"/>
              <a:satOff val="-177"/>
              <a:lumOff val="3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MX" sz="1600" u="none" strike="noStrike" kern="1200" dirty="0">
              <a:effectLst/>
            </a:rPr>
            <a:t>El Carmen de Sinincay - Plazoleta Carmen del </a:t>
          </a:r>
          <a:r>
            <a:rPr lang="es-MX" sz="1600" u="none" strike="noStrike" kern="1200" dirty="0" err="1">
              <a:effectLst/>
            </a:rPr>
            <a:t>Verdillo</a:t>
          </a:r>
          <a:r>
            <a:rPr lang="es-MX" sz="1600" u="none" strike="noStrike" kern="1200" dirty="0">
              <a:effectLst/>
            </a:rPr>
            <a:t> - Vivero Parroquial de Sinincay</a:t>
          </a:r>
          <a:endParaRPr lang="es-EC" sz="1600" kern="1200" dirty="0"/>
        </a:p>
      </dsp:txBody>
      <dsp:txXfrm>
        <a:off x="3963316" y="4921295"/>
        <a:ext cx="3963316" cy="625301"/>
      </dsp:txXfrm>
    </dsp:sp>
    <dsp:sp modelId="{4A0B850F-17AC-4D16-8C48-27D1904427DE}">
      <dsp:nvSpPr>
        <dsp:cNvPr id="0" name=""/>
        <dsp:cNvSpPr/>
      </dsp:nvSpPr>
      <dsp:spPr>
        <a:xfrm rot="10800000">
          <a:off x="0" y="2788567"/>
          <a:ext cx="7926633" cy="1613492"/>
        </a:xfrm>
        <a:prstGeom prst="upArrowCallout">
          <a:avLst/>
        </a:prstGeom>
        <a:solidFill>
          <a:schemeClr val="accent2">
            <a:hueOff val="-54397"/>
            <a:satOff val="-3144"/>
            <a:lumOff val="431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Señalética educativa  </a:t>
          </a:r>
          <a:endParaRPr lang="es-EC" sz="1800" b="1" kern="1200" dirty="0"/>
        </a:p>
      </dsp:txBody>
      <dsp:txXfrm rot="-10800000">
        <a:off x="0" y="2788567"/>
        <a:ext cx="7926633" cy="566336"/>
      </dsp:txXfrm>
    </dsp:sp>
    <dsp:sp modelId="{57B4A0C2-EAAE-4AF3-A226-F5721B20DE61}">
      <dsp:nvSpPr>
        <dsp:cNvPr id="0" name=""/>
        <dsp:cNvSpPr/>
      </dsp:nvSpPr>
      <dsp:spPr>
        <a:xfrm>
          <a:off x="0" y="3607557"/>
          <a:ext cx="3963316" cy="794940"/>
        </a:xfrm>
        <a:prstGeom prst="rect">
          <a:avLst/>
        </a:prstGeom>
        <a:solidFill>
          <a:schemeClr val="accent2">
            <a:tint val="40000"/>
            <a:alpha val="90000"/>
            <a:hueOff val="-645"/>
            <a:satOff val="-355"/>
            <a:lumOff val="699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645"/>
              <a:satOff val="-355"/>
              <a:lumOff val="6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kern="1200" dirty="0"/>
            <a:t>Se instalación 12 letreros metálicos nuevos siendo señaléticas de sensibilización comunitaria. </a:t>
          </a:r>
          <a:endParaRPr lang="es-EC" sz="1600" kern="1200" dirty="0"/>
        </a:p>
      </dsp:txBody>
      <dsp:txXfrm>
        <a:off x="0" y="3607557"/>
        <a:ext cx="3963316" cy="794940"/>
      </dsp:txXfrm>
    </dsp:sp>
    <dsp:sp modelId="{74750445-3039-42B1-B8EA-60FC09F22B48}">
      <dsp:nvSpPr>
        <dsp:cNvPr id="0" name=""/>
        <dsp:cNvSpPr/>
      </dsp:nvSpPr>
      <dsp:spPr>
        <a:xfrm>
          <a:off x="3963316" y="3571092"/>
          <a:ext cx="3963316" cy="867870"/>
        </a:xfrm>
        <a:prstGeom prst="rect">
          <a:avLst/>
        </a:prstGeom>
        <a:solidFill>
          <a:schemeClr val="accent2">
            <a:tint val="40000"/>
            <a:alpha val="90000"/>
            <a:hueOff val="-968"/>
            <a:satOff val="-532"/>
            <a:lumOff val="1049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968"/>
              <a:satOff val="-532"/>
              <a:lumOff val="10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C" sz="1200" u="none" strike="noStrike" kern="1200" dirty="0">
              <a:effectLst/>
            </a:rPr>
            <a:t>Cruce del Carmen - Guarangos - Parque Lineal - Daniel Durán - </a:t>
          </a:r>
          <a:r>
            <a:rPr lang="es-EC" sz="1200" u="none" strike="noStrike" kern="1200" dirty="0" err="1">
              <a:effectLst/>
            </a:rPr>
            <a:t>Perlaspamba</a:t>
          </a:r>
          <a:r>
            <a:rPr lang="es-EC" sz="1200" u="none" strike="noStrike" kern="1200" dirty="0">
              <a:effectLst/>
            </a:rPr>
            <a:t> - Chico Patamarca – Guabopamba - La Merced - Santa Rosa - Racar Los Lirios - Minas de Pumayunga – Yanaturo - Playas del Carmen.</a:t>
          </a:r>
          <a:endParaRPr lang="es-EC" sz="1200" kern="1200" dirty="0"/>
        </a:p>
      </dsp:txBody>
      <dsp:txXfrm>
        <a:off x="3963316" y="3571092"/>
        <a:ext cx="3963316" cy="867870"/>
      </dsp:txXfrm>
    </dsp:sp>
    <dsp:sp modelId="{0C124306-A92B-472A-8372-C481476B8836}">
      <dsp:nvSpPr>
        <dsp:cNvPr id="0" name=""/>
        <dsp:cNvSpPr/>
      </dsp:nvSpPr>
      <dsp:spPr>
        <a:xfrm rot="10800000">
          <a:off x="0" y="1114798"/>
          <a:ext cx="7926633" cy="1613492"/>
        </a:xfrm>
        <a:prstGeom prst="upArrowCallout">
          <a:avLst/>
        </a:prstGeom>
        <a:solidFill>
          <a:schemeClr val="accent2">
            <a:hueOff val="-108793"/>
            <a:satOff val="-6288"/>
            <a:lumOff val="862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Componente Educativo</a:t>
          </a:r>
          <a:endParaRPr lang="es-EC" sz="2000" b="1" kern="1200" dirty="0"/>
        </a:p>
      </dsp:txBody>
      <dsp:txXfrm rot="-10800000">
        <a:off x="0" y="1114798"/>
        <a:ext cx="7926633" cy="566336"/>
      </dsp:txXfrm>
    </dsp:sp>
    <dsp:sp modelId="{E54D00B4-DDC0-4C35-BFB8-F6E08F06FD72}">
      <dsp:nvSpPr>
        <dsp:cNvPr id="0" name=""/>
        <dsp:cNvSpPr/>
      </dsp:nvSpPr>
      <dsp:spPr>
        <a:xfrm>
          <a:off x="0" y="2016767"/>
          <a:ext cx="3963316" cy="781008"/>
        </a:xfrm>
        <a:prstGeom prst="rect">
          <a:avLst/>
        </a:prstGeom>
        <a:solidFill>
          <a:schemeClr val="accent2">
            <a:tint val="40000"/>
            <a:alpha val="90000"/>
            <a:hueOff val="-1290"/>
            <a:satOff val="-709"/>
            <a:lumOff val="139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290"/>
              <a:satOff val="-709"/>
              <a:lumOff val="13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Se capacitaron 83 personas en tenencia responsable de mascotas.</a:t>
          </a:r>
          <a:endParaRPr lang="es-EC" sz="1600" kern="1200" dirty="0"/>
        </a:p>
      </dsp:txBody>
      <dsp:txXfrm>
        <a:off x="0" y="2016767"/>
        <a:ext cx="3963316" cy="781008"/>
      </dsp:txXfrm>
    </dsp:sp>
    <dsp:sp modelId="{E34BD528-C18D-4634-B006-57F2298E1102}">
      <dsp:nvSpPr>
        <dsp:cNvPr id="0" name=""/>
        <dsp:cNvSpPr/>
      </dsp:nvSpPr>
      <dsp:spPr>
        <a:xfrm>
          <a:off x="3963316" y="2020414"/>
          <a:ext cx="3963316" cy="773713"/>
        </a:xfrm>
        <a:prstGeom prst="rect">
          <a:avLst/>
        </a:prstGeom>
        <a:solidFill>
          <a:schemeClr val="accent2">
            <a:tint val="40000"/>
            <a:alpha val="90000"/>
            <a:hueOff val="-1613"/>
            <a:satOff val="-886"/>
            <a:lumOff val="174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613"/>
              <a:satOff val="-886"/>
              <a:lumOff val="17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MX" sz="1400" u="none" strike="noStrike" kern="1200" dirty="0">
              <a:effectLst/>
            </a:rPr>
            <a:t>Salón Parroquial de Sinincay - Carmen de Sinincay - Racar Bajo – Los Lirios - </a:t>
          </a:r>
          <a:r>
            <a:rPr lang="es-MX" sz="1400" u="none" strike="noStrike" kern="1200" dirty="0" err="1">
              <a:effectLst/>
            </a:rPr>
            <a:t>Perlaspampa</a:t>
          </a:r>
          <a:r>
            <a:rPr lang="es-MX" sz="1400" u="none" strike="noStrike" kern="1200" dirty="0">
              <a:effectLst/>
            </a:rPr>
            <a:t> - Instalaciones del GAD Parroquial. </a:t>
          </a:r>
          <a:endParaRPr lang="es-EC" sz="1400" kern="1200" dirty="0"/>
        </a:p>
      </dsp:txBody>
      <dsp:txXfrm>
        <a:off x="3963316" y="2020414"/>
        <a:ext cx="3963316" cy="773713"/>
      </dsp:txXfrm>
    </dsp:sp>
    <dsp:sp modelId="{2034B461-29C0-4DBD-AB0B-1816D1D86986}">
      <dsp:nvSpPr>
        <dsp:cNvPr id="0" name=""/>
        <dsp:cNvSpPr/>
      </dsp:nvSpPr>
      <dsp:spPr>
        <a:xfrm rot="10800000">
          <a:off x="0" y="0"/>
          <a:ext cx="7926633" cy="1613492"/>
        </a:xfrm>
        <a:prstGeom prst="upArrowCallout">
          <a:avLst/>
        </a:prstGeom>
        <a:solidFill>
          <a:schemeClr val="accent2">
            <a:hueOff val="-163190"/>
            <a:satOff val="-9432"/>
            <a:lumOff val="1294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Apoyo profesional quirúrgico para esterilizaciones por acta compromiso con la CGA y GADPR Sinincay.</a:t>
          </a:r>
          <a:endParaRPr lang="es-EC" sz="1400" kern="1200" dirty="0"/>
        </a:p>
      </dsp:txBody>
      <dsp:txXfrm rot="-10800000">
        <a:off x="0" y="0"/>
        <a:ext cx="7926633" cy="566336"/>
      </dsp:txXfrm>
    </dsp:sp>
    <dsp:sp modelId="{0F9DFB65-ADE7-4AEA-BDD1-494EFCEEFDB0}">
      <dsp:nvSpPr>
        <dsp:cNvPr id="0" name=""/>
        <dsp:cNvSpPr/>
      </dsp:nvSpPr>
      <dsp:spPr>
        <a:xfrm>
          <a:off x="1500" y="568297"/>
          <a:ext cx="3928482" cy="482434"/>
        </a:xfrm>
        <a:prstGeom prst="rect">
          <a:avLst/>
        </a:prstGeom>
        <a:solidFill>
          <a:schemeClr val="accent2">
            <a:tint val="40000"/>
            <a:alpha val="90000"/>
            <a:hueOff val="-1935"/>
            <a:satOff val="-1064"/>
            <a:lumOff val="2097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935"/>
              <a:satOff val="-1064"/>
              <a:lumOff val="20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En 5 jornadas se realizaron 200 esterilizaciones</a:t>
          </a:r>
          <a:r>
            <a:rPr lang="es-ES" sz="1100" kern="1200" dirty="0"/>
            <a:t>.</a:t>
          </a:r>
          <a:endParaRPr lang="es-EC" sz="1100" kern="1200" dirty="0"/>
        </a:p>
      </dsp:txBody>
      <dsp:txXfrm>
        <a:off x="1500" y="568297"/>
        <a:ext cx="3928482" cy="482434"/>
      </dsp:txXfrm>
    </dsp:sp>
    <dsp:sp modelId="{9C9E5312-4A9B-4882-8725-396A00ADC10C}">
      <dsp:nvSpPr>
        <dsp:cNvPr id="0" name=""/>
        <dsp:cNvSpPr/>
      </dsp:nvSpPr>
      <dsp:spPr>
        <a:xfrm>
          <a:off x="3929983" y="569192"/>
          <a:ext cx="3995149" cy="480644"/>
        </a:xfrm>
        <a:prstGeom prst="rect">
          <a:avLst/>
        </a:prstGeom>
        <a:solidFill>
          <a:schemeClr val="accent2">
            <a:tint val="40000"/>
            <a:alpha val="90000"/>
            <a:hueOff val="-2258"/>
            <a:satOff val="-1241"/>
            <a:lumOff val="2447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2258"/>
              <a:satOff val="-1241"/>
              <a:lumOff val="24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C" sz="1500" u="none" strike="noStrike" kern="1200" dirty="0">
              <a:effectLst/>
            </a:rPr>
            <a:t>Santa Rosa – Coliseo Parroquial de Sinincay - Nuevos Horizontes</a:t>
          </a:r>
          <a:endParaRPr lang="es-EC" sz="1500" kern="1200" dirty="0"/>
        </a:p>
      </dsp:txBody>
      <dsp:txXfrm>
        <a:off x="3929983" y="569192"/>
        <a:ext cx="3995149" cy="48064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88D549-01A3-435D-AA0E-46252FFCDD76}">
      <dsp:nvSpPr>
        <dsp:cNvPr id="0" name=""/>
        <dsp:cNvSpPr/>
      </dsp:nvSpPr>
      <dsp:spPr>
        <a:xfrm>
          <a:off x="1945040" y="0"/>
          <a:ext cx="6275407" cy="1920400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0D359-7438-404B-9E44-0DDF14C4B74B}">
      <dsp:nvSpPr>
        <dsp:cNvPr id="0" name=""/>
        <dsp:cNvSpPr/>
      </dsp:nvSpPr>
      <dsp:spPr>
        <a:xfrm>
          <a:off x="115697" y="0"/>
          <a:ext cx="5868428" cy="1920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0" algn="ctr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EC" sz="3600" kern="1200" dirty="0"/>
        </a:p>
      </dsp:txBody>
      <dsp:txXfrm>
        <a:off x="209443" y="93746"/>
        <a:ext cx="5680936" cy="1732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F2A42-829C-49A5-9DE6-9473CD1395DE}" type="datetimeFigureOut">
              <a:rPr lang="es-EC" smtClean="0"/>
              <a:t>29/6/2026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8A81D-478A-409F-BC56-7878D64F6D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5563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EBF56-E725-43B0-B63C-CA576DC6EDA5}" type="datetimeFigureOut">
              <a:rPr lang="es-EC" smtClean="0"/>
              <a:t>29/6/2026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48CF1-C8CF-4406-A9B6-AB86E9794C9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0777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C64B9-C771-472C-937F-564A48DC3C1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93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eb05705e4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3eb05705e4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eb05705e47_9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3eb05705e47_9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eb05705e47_9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3eb05705e47_9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eb05705e47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eb05705e47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570d25b73cc3b2ab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570d25b73cc3b2ab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Marcador de posición de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MX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C64B9-C771-472C-937F-564A48DC3C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17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C64B9-C771-472C-937F-564A48DC3C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63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C64B9-C771-472C-937F-564A48DC3C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85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C64B9-C771-472C-937F-564A48DC3C1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15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C64B9-C771-472C-937F-564A48DC3C1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95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C64B9-C771-472C-937F-564A48DC3C1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98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ECD4-A03E-4274-AED3-FB443897A2E2}" type="datetimeFigureOut">
              <a:rPr lang="es-EC" smtClean="0"/>
              <a:t>29/6/2026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084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ECD4-A03E-4274-AED3-FB443897A2E2}" type="datetimeFigureOut">
              <a:rPr lang="es-EC" smtClean="0"/>
              <a:t>29/6/2026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59224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ECD4-A03E-4274-AED3-FB443897A2E2}" type="datetimeFigureOut">
              <a:rPr lang="es-EC" smtClean="0"/>
              <a:t>29/6/2026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42227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9903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368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ECD4-A03E-4274-AED3-FB443897A2E2}" type="datetimeFigureOut">
              <a:rPr lang="es-EC" smtClean="0"/>
              <a:t>29/6/2026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0126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ECD4-A03E-4274-AED3-FB443897A2E2}" type="datetimeFigureOut">
              <a:rPr lang="es-EC" smtClean="0"/>
              <a:t>29/6/2026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348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ECD4-A03E-4274-AED3-FB443897A2E2}" type="datetimeFigureOut">
              <a:rPr lang="es-EC" smtClean="0"/>
              <a:t>29/6/2026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88562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ECD4-A03E-4274-AED3-FB443897A2E2}" type="datetimeFigureOut">
              <a:rPr lang="es-EC" smtClean="0"/>
              <a:t>29/6/2026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519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ECD4-A03E-4274-AED3-FB443897A2E2}" type="datetimeFigureOut">
              <a:rPr lang="es-EC" smtClean="0"/>
              <a:t>29/6/2026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89019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ECD4-A03E-4274-AED3-FB443897A2E2}" type="datetimeFigureOut">
              <a:rPr lang="es-EC" smtClean="0"/>
              <a:t>29/6/2026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27921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4CFECD4-A03E-4274-AED3-FB443897A2E2}" type="datetimeFigureOut">
              <a:rPr lang="es-EC" smtClean="0"/>
              <a:t>29/6/2026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30540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FECD4-A03E-4274-AED3-FB443897A2E2}" type="datetimeFigureOut">
              <a:rPr lang="es-EC" smtClean="0"/>
              <a:t>29/6/2026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50935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4CFECD4-A03E-4274-AED3-FB443897A2E2}" type="datetimeFigureOut">
              <a:rPr lang="es-EC" smtClean="0"/>
              <a:t>29/6/2026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13D8A22-31F2-49FA-98D1-7266AFB1411F}" type="slidenum">
              <a:rPr lang="es-EC" smtClean="0"/>
              <a:t>‹Nº›</a:t>
            </a:fld>
            <a:endParaRPr lang="es-EC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39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38.jpeg"/><Relationship Id="rId7" Type="http://schemas.openxmlformats.org/officeDocument/2006/relationships/image" Target="../media/image36.jpeg"/><Relationship Id="rId12" Type="http://schemas.microsoft.com/office/2007/relationships/diagramDrawing" Target="../diagrams/drawing2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diagramColors" Target="../diagrams/colors2.xml"/><Relationship Id="rId5" Type="http://schemas.openxmlformats.org/officeDocument/2006/relationships/image" Target="../media/image40.jpe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39.jpeg"/><Relationship Id="rId9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43.jpeg"/><Relationship Id="rId7" Type="http://schemas.openxmlformats.org/officeDocument/2006/relationships/diagramData" Target="../diagrams/data3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microsoft.com/office/2007/relationships/diagramDrawing" Target="../diagrams/drawing3.xml"/><Relationship Id="rId5" Type="http://schemas.openxmlformats.org/officeDocument/2006/relationships/image" Target="../media/image45.jpeg"/><Relationship Id="rId10" Type="http://schemas.openxmlformats.org/officeDocument/2006/relationships/diagramColors" Target="../diagrams/colors3.xml"/><Relationship Id="rId4" Type="http://schemas.openxmlformats.org/officeDocument/2006/relationships/image" Target="../media/image44.jpeg"/><Relationship Id="rId9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47.jpeg"/><Relationship Id="rId7" Type="http://schemas.openxmlformats.org/officeDocument/2006/relationships/diagramData" Target="../diagrams/data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microsoft.com/office/2007/relationships/diagramDrawing" Target="../diagrams/drawing4.xml"/><Relationship Id="rId5" Type="http://schemas.openxmlformats.org/officeDocument/2006/relationships/image" Target="../media/image49.jpeg"/><Relationship Id="rId10" Type="http://schemas.openxmlformats.org/officeDocument/2006/relationships/diagramColors" Target="../diagrams/colors4.xml"/><Relationship Id="rId4" Type="http://schemas.openxmlformats.org/officeDocument/2006/relationships/image" Target="../media/image48.jpeg"/><Relationship Id="rId9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image" Target="../media/image51.jpeg"/><Relationship Id="rId7" Type="http://schemas.openxmlformats.org/officeDocument/2006/relationships/image" Target="../media/image36.jpeg"/><Relationship Id="rId12" Type="http://schemas.microsoft.com/office/2007/relationships/diagramDrawing" Target="../diagrams/drawing5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diagramColors" Target="../diagrams/colors5.xml"/><Relationship Id="rId5" Type="http://schemas.openxmlformats.org/officeDocument/2006/relationships/image" Target="../media/image53.jpeg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52.jpeg"/><Relationship Id="rId9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microsoft.com/office/2007/relationships/diagramDrawing" Target="../diagrams/drawing6.xml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diagramColors" Target="../diagrams/colors6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diagramQuickStyle" Target="../diagrams/quickStyle6.xml"/><Relationship Id="rId5" Type="http://schemas.openxmlformats.org/officeDocument/2006/relationships/image" Target="../media/image57.jpeg"/><Relationship Id="rId10" Type="http://schemas.openxmlformats.org/officeDocument/2006/relationships/diagramLayout" Target="../diagrams/layout6.xml"/><Relationship Id="rId4" Type="http://schemas.openxmlformats.org/officeDocument/2006/relationships/image" Target="../media/image56.jpeg"/><Relationship Id="rId9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chart" Target="../charts/chart2.xml"/><Relationship Id="rId7" Type="http://schemas.openxmlformats.org/officeDocument/2006/relationships/image" Target="../media/image6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36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openxmlformats.org/officeDocument/2006/relationships/image" Target="../media/image81.jpeg"/><Relationship Id="rId3" Type="http://schemas.openxmlformats.org/officeDocument/2006/relationships/image" Target="../media/image36.jpeg"/><Relationship Id="rId7" Type="http://schemas.openxmlformats.org/officeDocument/2006/relationships/diagramColors" Target="../diagrams/colors7.xml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79.jpeg"/><Relationship Id="rId5" Type="http://schemas.openxmlformats.org/officeDocument/2006/relationships/diagramLayout" Target="../diagrams/layout7.xml"/><Relationship Id="rId10" Type="http://schemas.openxmlformats.org/officeDocument/2006/relationships/image" Target="../media/image78.jpeg"/><Relationship Id="rId4" Type="http://schemas.openxmlformats.org/officeDocument/2006/relationships/diagramData" Target="../diagrams/data7.xml"/><Relationship Id="rId9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88.jpe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87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89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92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10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27.jpe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27.jpe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27.jpe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27.jpeg"/><Relationship Id="rId7" Type="http://schemas.openxmlformats.org/officeDocument/2006/relationships/image" Target="../media/image1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Relationship Id="rId9" Type="http://schemas.openxmlformats.org/officeDocument/2006/relationships/image" Target="../media/image15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Relationship Id="rId9" Type="http://schemas.openxmlformats.org/officeDocument/2006/relationships/image" Target="../media/image15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10" Type="http://schemas.openxmlformats.org/officeDocument/2006/relationships/image" Target="../media/image174.jpeg"/><Relationship Id="rId4" Type="http://schemas.openxmlformats.org/officeDocument/2006/relationships/image" Target="../media/image168.jpeg"/><Relationship Id="rId9" Type="http://schemas.openxmlformats.org/officeDocument/2006/relationships/image" Target="../media/image17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11" Type="http://schemas.openxmlformats.org/officeDocument/2006/relationships/image" Target="../media/image183.jpeg"/><Relationship Id="rId5" Type="http://schemas.openxmlformats.org/officeDocument/2006/relationships/image" Target="../media/image177.jpeg"/><Relationship Id="rId10" Type="http://schemas.openxmlformats.org/officeDocument/2006/relationships/image" Target="../media/image182.jpeg"/><Relationship Id="rId4" Type="http://schemas.openxmlformats.org/officeDocument/2006/relationships/image" Target="../media/image176.jpeg"/><Relationship Id="rId9" Type="http://schemas.openxmlformats.org/officeDocument/2006/relationships/image" Target="../media/image18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emf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emf"/><Relationship Id="rId4" Type="http://schemas.openxmlformats.org/officeDocument/2006/relationships/image" Target="../media/image19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emf"/><Relationship Id="rId5" Type="http://schemas.openxmlformats.org/officeDocument/2006/relationships/image" Target="../media/image200.emf"/><Relationship Id="rId4" Type="http://schemas.openxmlformats.org/officeDocument/2006/relationships/image" Target="../media/image199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3" Type="http://schemas.openxmlformats.org/officeDocument/2006/relationships/image" Target="../media/image205.jpeg"/><Relationship Id="rId7" Type="http://schemas.openxmlformats.org/officeDocument/2006/relationships/image" Target="../media/image20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10" Type="http://schemas.openxmlformats.org/officeDocument/2006/relationships/image" Target="../media/image212.jpeg"/><Relationship Id="rId4" Type="http://schemas.openxmlformats.org/officeDocument/2006/relationships/image" Target="../media/image206.jpeg"/><Relationship Id="rId9" Type="http://schemas.openxmlformats.org/officeDocument/2006/relationships/image" Target="../media/image21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214.png"/><Relationship Id="rId7" Type="http://schemas.openxmlformats.org/officeDocument/2006/relationships/image" Target="../media/image2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eg"/><Relationship Id="rId3" Type="http://schemas.openxmlformats.org/officeDocument/2006/relationships/image" Target="../media/image220.jpeg"/><Relationship Id="rId7" Type="http://schemas.openxmlformats.org/officeDocument/2006/relationships/image" Target="../media/image2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3.jpeg"/><Relationship Id="rId11" Type="http://schemas.openxmlformats.org/officeDocument/2006/relationships/image" Target="../media/image228.jpeg"/><Relationship Id="rId5" Type="http://schemas.openxmlformats.org/officeDocument/2006/relationships/image" Target="../media/image222.jpeg"/><Relationship Id="rId10" Type="http://schemas.openxmlformats.org/officeDocument/2006/relationships/image" Target="../media/image227.jpeg"/><Relationship Id="rId4" Type="http://schemas.openxmlformats.org/officeDocument/2006/relationships/image" Target="../media/image221.jpeg"/><Relationship Id="rId9" Type="http://schemas.openxmlformats.org/officeDocument/2006/relationships/image" Target="../media/image22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jpe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7" Type="http://schemas.openxmlformats.org/officeDocument/2006/relationships/image" Target="../media/image2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jpeg"/><Relationship Id="rId13" Type="http://schemas.openxmlformats.org/officeDocument/2006/relationships/image" Target="../media/image250.jpeg"/><Relationship Id="rId3" Type="http://schemas.openxmlformats.org/officeDocument/2006/relationships/image" Target="../media/image240.png"/><Relationship Id="rId7" Type="http://schemas.openxmlformats.org/officeDocument/2006/relationships/image" Target="../media/image244.jpeg"/><Relationship Id="rId12" Type="http://schemas.openxmlformats.org/officeDocument/2006/relationships/image" Target="../media/image2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jpeg"/><Relationship Id="rId11" Type="http://schemas.openxmlformats.org/officeDocument/2006/relationships/image" Target="../media/image248.jpeg"/><Relationship Id="rId5" Type="http://schemas.openxmlformats.org/officeDocument/2006/relationships/image" Target="../media/image242.png"/><Relationship Id="rId10" Type="http://schemas.openxmlformats.org/officeDocument/2006/relationships/image" Target="../media/image247.jpeg"/><Relationship Id="rId4" Type="http://schemas.openxmlformats.org/officeDocument/2006/relationships/image" Target="../media/image241.jpeg"/><Relationship Id="rId9" Type="http://schemas.openxmlformats.org/officeDocument/2006/relationships/image" Target="../media/image24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5.jpeg"/><Relationship Id="rId5" Type="http://schemas.openxmlformats.org/officeDocument/2006/relationships/image" Target="../media/image254.png"/><Relationship Id="rId4" Type="http://schemas.openxmlformats.org/officeDocument/2006/relationships/image" Target="../media/image25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jpeg"/><Relationship Id="rId3" Type="http://schemas.openxmlformats.org/officeDocument/2006/relationships/image" Target="../media/image259.jpeg"/><Relationship Id="rId7" Type="http://schemas.openxmlformats.org/officeDocument/2006/relationships/image" Target="../media/image2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2.jpeg"/><Relationship Id="rId5" Type="http://schemas.openxmlformats.org/officeDocument/2006/relationships/image" Target="../media/image261.jpeg"/><Relationship Id="rId4" Type="http://schemas.openxmlformats.org/officeDocument/2006/relationships/image" Target="../media/image26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jpeg"/><Relationship Id="rId13" Type="http://schemas.openxmlformats.org/officeDocument/2006/relationships/image" Target="../media/image275.jpeg"/><Relationship Id="rId3" Type="http://schemas.openxmlformats.org/officeDocument/2006/relationships/image" Target="../media/image265.jpeg"/><Relationship Id="rId7" Type="http://schemas.openxmlformats.org/officeDocument/2006/relationships/image" Target="../media/image269.jpeg"/><Relationship Id="rId12" Type="http://schemas.openxmlformats.org/officeDocument/2006/relationships/image" Target="../media/image2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8.jpeg"/><Relationship Id="rId11" Type="http://schemas.openxmlformats.org/officeDocument/2006/relationships/image" Target="../media/image273.jpeg"/><Relationship Id="rId5" Type="http://schemas.openxmlformats.org/officeDocument/2006/relationships/image" Target="../media/image267.jpeg"/><Relationship Id="rId10" Type="http://schemas.openxmlformats.org/officeDocument/2006/relationships/image" Target="../media/image272.jpeg"/><Relationship Id="rId4" Type="http://schemas.openxmlformats.org/officeDocument/2006/relationships/image" Target="../media/image266.jpeg"/><Relationship Id="rId9" Type="http://schemas.openxmlformats.org/officeDocument/2006/relationships/image" Target="../media/image271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jpeg"/><Relationship Id="rId3" Type="http://schemas.openxmlformats.org/officeDocument/2006/relationships/image" Target="../media/image276.jpeg"/><Relationship Id="rId7" Type="http://schemas.openxmlformats.org/officeDocument/2006/relationships/image" Target="../media/image28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9.jpeg"/><Relationship Id="rId5" Type="http://schemas.openxmlformats.org/officeDocument/2006/relationships/image" Target="../media/image278.jpeg"/><Relationship Id="rId4" Type="http://schemas.openxmlformats.org/officeDocument/2006/relationships/image" Target="../media/image27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3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microsoft.com/office/2007/relationships/diagramDrawing" Target="../diagrams/drawing1.xml"/><Relationship Id="rId4" Type="http://schemas.openxmlformats.org/officeDocument/2006/relationships/image" Target="../media/image34.jpe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2396A67-0FA7-4E3C-9337-709179605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085" y="317102"/>
            <a:ext cx="11393235" cy="115626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6600" b="1" dirty="0"/>
              <a:t>Rendición de Cuentas Año Fiscal 2025</a:t>
            </a:r>
            <a:endParaRPr lang="es-EC" sz="6600" b="1" dirty="0"/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68C0184F-D4B8-4AA6-BA32-B86042AFA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87" y="3382979"/>
            <a:ext cx="6104483" cy="459788"/>
          </a:xfrm>
        </p:spPr>
        <p:txBody>
          <a:bodyPr>
            <a:normAutofit/>
          </a:bodyPr>
          <a:lstStyle/>
          <a:p>
            <a:r>
              <a:rPr lang="es-ES" dirty="0"/>
              <a:t>2. Planificación e infraestructura  </a:t>
            </a:r>
            <a:endParaRPr lang="es-EC" dirty="0"/>
          </a:p>
        </p:txBody>
      </p:sp>
      <p:sp>
        <p:nvSpPr>
          <p:cNvPr id="8" name="Subtítulo 6">
            <a:extLst>
              <a:ext uri="{FF2B5EF4-FFF2-40B4-BE49-F238E27FC236}">
                <a16:creationId xmlns:a16="http://schemas.microsoft.com/office/drawing/2014/main" id="{8147983E-A523-468A-882F-3EADD6C03689}"/>
              </a:ext>
            </a:extLst>
          </p:cNvPr>
          <p:cNvSpPr txBox="1">
            <a:spLocks/>
          </p:cNvSpPr>
          <p:nvPr/>
        </p:nvSpPr>
        <p:spPr>
          <a:xfrm>
            <a:off x="800493" y="2828329"/>
            <a:ext cx="4253060" cy="493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1. Político institucional </a:t>
            </a:r>
            <a:endParaRPr lang="es-EC" dirty="0"/>
          </a:p>
        </p:txBody>
      </p:sp>
      <p:sp>
        <p:nvSpPr>
          <p:cNvPr id="9" name="Subtítulo 6">
            <a:extLst>
              <a:ext uri="{FF2B5EF4-FFF2-40B4-BE49-F238E27FC236}">
                <a16:creationId xmlns:a16="http://schemas.microsoft.com/office/drawing/2014/main" id="{045CC685-C033-42F2-BE18-A83D30E114D8}"/>
              </a:ext>
            </a:extLst>
          </p:cNvPr>
          <p:cNvSpPr txBox="1">
            <a:spLocks/>
          </p:cNvSpPr>
          <p:nvPr/>
        </p:nvSpPr>
        <p:spPr>
          <a:xfrm>
            <a:off x="1038520" y="3940843"/>
            <a:ext cx="3901126" cy="493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3.físico - ambiental </a:t>
            </a:r>
            <a:endParaRPr lang="es-EC" dirty="0"/>
          </a:p>
        </p:txBody>
      </p:sp>
      <p:sp>
        <p:nvSpPr>
          <p:cNvPr id="10" name="Subtítulo 6">
            <a:extLst>
              <a:ext uri="{FF2B5EF4-FFF2-40B4-BE49-F238E27FC236}">
                <a16:creationId xmlns:a16="http://schemas.microsoft.com/office/drawing/2014/main" id="{38948302-CCA8-4CDD-ACCE-329F88B17FBB}"/>
              </a:ext>
            </a:extLst>
          </p:cNvPr>
          <p:cNvSpPr txBox="1">
            <a:spLocks/>
          </p:cNvSpPr>
          <p:nvPr/>
        </p:nvSpPr>
        <p:spPr>
          <a:xfrm>
            <a:off x="6803324" y="2823650"/>
            <a:ext cx="4764622" cy="493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4. Económico productivo</a:t>
            </a:r>
            <a:endParaRPr lang="es-EC" dirty="0"/>
          </a:p>
        </p:txBody>
      </p:sp>
      <p:sp>
        <p:nvSpPr>
          <p:cNvPr id="11" name="Subtítulo 6">
            <a:extLst>
              <a:ext uri="{FF2B5EF4-FFF2-40B4-BE49-F238E27FC236}">
                <a16:creationId xmlns:a16="http://schemas.microsoft.com/office/drawing/2014/main" id="{4701881E-BF4A-4218-970B-09A630D57500}"/>
              </a:ext>
            </a:extLst>
          </p:cNvPr>
          <p:cNvSpPr txBox="1">
            <a:spLocks/>
          </p:cNvSpPr>
          <p:nvPr/>
        </p:nvSpPr>
        <p:spPr>
          <a:xfrm>
            <a:off x="6179270" y="3429000"/>
            <a:ext cx="6012730" cy="389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5. Movilidad, energía y conectividad.</a:t>
            </a:r>
            <a:endParaRPr lang="es-EC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14F7162-306F-4FAF-99B2-5BE0CE8959ED}"/>
              </a:ext>
            </a:extLst>
          </p:cNvPr>
          <p:cNvSpPr txBox="1">
            <a:spLocks/>
          </p:cNvSpPr>
          <p:nvPr/>
        </p:nvSpPr>
        <p:spPr>
          <a:xfrm>
            <a:off x="1813678" y="4002041"/>
            <a:ext cx="8564644" cy="18952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s-EC" b="1" dirty="0"/>
            </a:br>
            <a:br>
              <a:rPr lang="es-EC" b="1" dirty="0"/>
            </a:br>
            <a:br>
              <a:rPr lang="es-EC" b="1" dirty="0"/>
            </a:br>
            <a:br>
              <a:rPr lang="es-EC" b="1" dirty="0"/>
            </a:br>
            <a:br>
              <a:rPr lang="es-EC" b="1" dirty="0"/>
            </a:br>
            <a:br>
              <a:rPr lang="es-EC" b="1" dirty="0"/>
            </a:br>
            <a:br>
              <a:rPr lang="es-EC" b="1" dirty="0"/>
            </a:br>
            <a:r>
              <a:rPr lang="es-EC" sz="11200" b="1" dirty="0"/>
              <a:t>Abg. Catalina Vásquez Albarracín.  </a:t>
            </a:r>
          </a:p>
          <a:p>
            <a:pPr algn="ctr"/>
            <a:br>
              <a:rPr lang="es-EC" sz="11200" b="1" dirty="0"/>
            </a:br>
            <a:r>
              <a:rPr lang="es-EC" sz="11200" b="1" dirty="0"/>
              <a:t>Presidenta </a:t>
            </a:r>
          </a:p>
          <a:p>
            <a:pPr algn="ctr"/>
            <a:r>
              <a:rPr lang="es-EC" sz="11200" b="1" dirty="0"/>
              <a:t>GAD PARROQUIAL RURAL DE SININCAY.</a:t>
            </a:r>
            <a:endParaRPr lang="es-EC" sz="4000" b="1" dirty="0"/>
          </a:p>
        </p:txBody>
      </p:sp>
      <p:sp>
        <p:nvSpPr>
          <p:cNvPr id="13" name="Subtítulo 6">
            <a:extLst>
              <a:ext uri="{FF2B5EF4-FFF2-40B4-BE49-F238E27FC236}">
                <a16:creationId xmlns:a16="http://schemas.microsoft.com/office/drawing/2014/main" id="{0B8DBA67-6CB9-492E-8A68-DD28E16BA9B6}"/>
              </a:ext>
            </a:extLst>
          </p:cNvPr>
          <p:cNvSpPr txBox="1">
            <a:spLocks/>
          </p:cNvSpPr>
          <p:nvPr/>
        </p:nvSpPr>
        <p:spPr>
          <a:xfrm>
            <a:off x="7666820" y="3930560"/>
            <a:ext cx="3901126" cy="493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6. socio cultural </a:t>
            </a:r>
            <a:endParaRPr lang="es-EC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2608522-82AC-4A88-8950-1834365458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1356" y="1816237"/>
            <a:ext cx="3509288" cy="777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428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53109" y="-207627"/>
            <a:ext cx="9078012" cy="1113036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DE INCREMENTO, MEJORA Y MANTENIMIENTO DE  REDES PÚBLICAS DE ALCANTARILLADO Y AGUA POTABLE.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88310" y="809863"/>
            <a:ext cx="7807609" cy="111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03136" rIns="91440" bIns="76176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EC" altLang="es-EC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Proyecto saneamiento ambiental con la construcción de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EC" altLang="es-EC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alcantarillado y sistemas alternativos para tratamiento de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EC" altLang="es-EC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aguas residuales en varios sectores de la Parroquia Sinincay </a:t>
            </a:r>
            <a:endParaRPr kumimoji="0" lang="es-EC" altLang="es-EC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Imagen 8" descr="716d8fe3-42f3-4aea-bdb1-4ac6e3c6633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015" y="3428286"/>
            <a:ext cx="2763219" cy="1552444"/>
          </a:xfrm>
          <a:prstGeom prst="rect">
            <a:avLst/>
          </a:prstGeom>
        </p:spPr>
      </p:pic>
      <p:pic>
        <p:nvPicPr>
          <p:cNvPr id="11" name="Imagen 10" descr="3dfe0342-540c-49cc-8def-1a27ec5047c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4268" y="4316730"/>
            <a:ext cx="1596390" cy="2100580"/>
          </a:xfrm>
          <a:prstGeom prst="rect">
            <a:avLst/>
          </a:prstGeom>
        </p:spPr>
      </p:pic>
      <p:pic>
        <p:nvPicPr>
          <p:cNvPr id="13" name="Imagen 12" descr="82ede0d1-97a0-4581-80e3-99bc86fffe8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234" y="2089958"/>
            <a:ext cx="1653423" cy="2114550"/>
          </a:xfrm>
          <a:prstGeom prst="rect">
            <a:avLst/>
          </a:prstGeom>
        </p:spPr>
      </p:pic>
      <p:pic>
        <p:nvPicPr>
          <p:cNvPr id="15" name="Imagen 14" descr="e904ae34-5a21-4f49-946d-791fdf80787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807" y="2093133"/>
            <a:ext cx="1583055" cy="2111375"/>
          </a:xfrm>
          <a:prstGeom prst="rect">
            <a:avLst/>
          </a:prstGeom>
        </p:spPr>
      </p:pic>
      <p:pic>
        <p:nvPicPr>
          <p:cNvPr id="23" name="Imagen 22" descr="e9a655ee-cd28-49d8-9387-0f0ebd4c154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5777" y="4299927"/>
            <a:ext cx="1569085" cy="209232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F226034-3C96-45AB-A121-70D92B3E95A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1330" y="191651"/>
            <a:ext cx="2664011" cy="59004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E19F3A6-952D-48FC-B9E7-8EC51CCDF1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8520451"/>
              </p:ext>
            </p:extLst>
          </p:nvPr>
        </p:nvGraphicFramePr>
        <p:xfrm>
          <a:off x="420134" y="1827352"/>
          <a:ext cx="4567404" cy="4579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3dfe0342-540c-49cc-8def-1a27ec5047c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521" y="303216"/>
            <a:ext cx="1916667" cy="2696065"/>
          </a:xfrm>
          <a:prstGeom prst="rect">
            <a:avLst/>
          </a:prstGeom>
        </p:spPr>
      </p:pic>
      <p:pic>
        <p:nvPicPr>
          <p:cNvPr id="14" name="Imagen 13" descr="32ec0637-5ff6-4a57-a9a5-83eb3c82e09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520" y="3294611"/>
            <a:ext cx="1916667" cy="2547308"/>
          </a:xfrm>
          <a:prstGeom prst="rect">
            <a:avLst/>
          </a:prstGeom>
        </p:spPr>
      </p:pic>
      <p:pic>
        <p:nvPicPr>
          <p:cNvPr id="9" name="Imagen 2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5300" y="3700359"/>
            <a:ext cx="3007447" cy="2230287"/>
          </a:xfrm>
          <a:prstGeom prst="rect">
            <a:avLst/>
          </a:prstGeom>
          <a:noFill/>
        </p:spPr>
      </p:pic>
      <p:pic>
        <p:nvPicPr>
          <p:cNvPr id="10" name="Imagen 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4367" y="1187443"/>
            <a:ext cx="3007448" cy="2107168"/>
          </a:xfrm>
          <a:prstGeom prst="rect">
            <a:avLst/>
          </a:prstGeom>
          <a:noFill/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B2B8E88-C48A-4322-A133-E580D7B432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1330" y="191651"/>
            <a:ext cx="2664011" cy="59004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208778B-D01F-4143-A9FB-BBF86ED1D5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7212391"/>
              </p:ext>
            </p:extLst>
          </p:nvPr>
        </p:nvGraphicFramePr>
        <p:xfrm>
          <a:off x="2265127" y="191651"/>
          <a:ext cx="6756326" cy="5615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a8ca023f-700d-43f0-a467-78c4183627e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97" y="1647190"/>
            <a:ext cx="1627145" cy="2162346"/>
          </a:xfrm>
          <a:prstGeom prst="rect">
            <a:avLst/>
          </a:prstGeom>
        </p:spPr>
      </p:pic>
      <p:pic>
        <p:nvPicPr>
          <p:cNvPr id="4" name="Imagen 3" descr="b9ee7eb3-96d4-4134-a479-23560d0d15a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886" y="3916369"/>
            <a:ext cx="1754421" cy="233170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53484" y="4336448"/>
            <a:ext cx="3307715" cy="1988820"/>
          </a:xfrm>
          <a:prstGeom prst="rect">
            <a:avLst/>
          </a:prstGeom>
        </p:spPr>
      </p:pic>
      <p:pic>
        <p:nvPicPr>
          <p:cNvPr id="10" name="Imagen 9" descr="414932fc-65b5-4259-ac34-58492a96ae4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695" y="1580408"/>
            <a:ext cx="1949019" cy="259001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E7B2890-5C6D-4852-B3F2-C1EB7359DCF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1330" y="191651"/>
            <a:ext cx="2664011" cy="59004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911181EA-5CA4-47C8-8F66-9EAD8B2914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1847430"/>
              </p:ext>
            </p:extLst>
          </p:nvPr>
        </p:nvGraphicFramePr>
        <p:xfrm>
          <a:off x="1568705" y="435424"/>
          <a:ext cx="8002791" cy="484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3e830bc0-0d3f-4a89-88e1-97369f7d9f5a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" y="3503242"/>
            <a:ext cx="2559050" cy="1919605"/>
          </a:xfrm>
          <a:prstGeom prst="rect">
            <a:avLst/>
          </a:prstGeom>
        </p:spPr>
      </p:pic>
      <p:pic>
        <p:nvPicPr>
          <p:cNvPr id="16" name="Imagen 15" descr="eb86d25c-54ee-410d-96f0-e28c218c2cc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005" y="3503242"/>
            <a:ext cx="2569845" cy="1927225"/>
          </a:xfrm>
          <a:prstGeom prst="rect">
            <a:avLst/>
          </a:prstGeom>
        </p:spPr>
      </p:pic>
      <p:pic>
        <p:nvPicPr>
          <p:cNvPr id="18" name="Imagen 17" descr="3e830bc0-0d3f-4a89-88e1-97369f7d9f5a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625" y="3503242"/>
            <a:ext cx="2576195" cy="1932940"/>
          </a:xfrm>
          <a:prstGeom prst="rect">
            <a:avLst/>
          </a:prstGeom>
        </p:spPr>
      </p:pic>
      <p:pic>
        <p:nvPicPr>
          <p:cNvPr id="19" name="Imagen 18" descr="a46d11cf-0b82-4d15-a1fa-736a6f9e210a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595" y="3503242"/>
            <a:ext cx="1439554" cy="1919605"/>
          </a:xfrm>
          <a:prstGeom prst="rect">
            <a:avLst/>
          </a:prstGeom>
        </p:spPr>
      </p:pic>
      <p:pic>
        <p:nvPicPr>
          <p:cNvPr id="20" name="Imagen 19" descr="9c91c35b-746f-48d4-b220-f063fdead0ce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495" y="3503242"/>
            <a:ext cx="1439554" cy="192020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01A9FC1-08DE-4841-B2CA-B7909D607AD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1330" y="191651"/>
            <a:ext cx="2664011" cy="59004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CD2C512-70A2-4161-A9C6-93403E00A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7882333"/>
              </p:ext>
            </p:extLst>
          </p:nvPr>
        </p:nvGraphicFramePr>
        <p:xfrm>
          <a:off x="1042188" y="600285"/>
          <a:ext cx="8271496" cy="2828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1330" y="191651"/>
            <a:ext cx="2664011" cy="59004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599499" y="669553"/>
            <a:ext cx="8140831" cy="182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03136" rIns="91440" bIns="76176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s-MX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ORDEN DE COMPRA Nro. AJ-056-GAD-SININCAY-2025 PARA EL SUMINISTRO E INSTALACI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Ó</a:t>
            </a:r>
            <a:r>
              <a:rPr kumimoji="0" lang="en-US" altLang="es-MX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DE SISTEMA DE SEGURIDAD, PARA LA CASA MANUEL PUMA, Y SERVICIO DE MANTENIMIENTO DEL SISTEMA DE SEGURIDAD EXISTENTE DE LA CASA DE ADMINISTRACI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Ó</a:t>
            </a:r>
            <a:r>
              <a:rPr kumimoji="0" lang="en-US" altLang="es-MX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N.</a:t>
            </a:r>
          </a:p>
        </p:txBody>
      </p:sp>
      <p:pic>
        <p:nvPicPr>
          <p:cNvPr id="4" name="Imagen 3" descr="65a8b00a-0de4-4d1a-aa1d-d6cc5b09484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637" y="4552257"/>
            <a:ext cx="2538167" cy="1608718"/>
          </a:xfrm>
          <a:prstGeom prst="rect">
            <a:avLst/>
          </a:prstGeom>
        </p:spPr>
      </p:pic>
      <p:pic>
        <p:nvPicPr>
          <p:cNvPr id="9" name="Imagen 8" descr="92504f25-e567-4d3e-a3a8-2320b4fa9e7c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28581" y="4269873"/>
            <a:ext cx="1319934" cy="1918574"/>
          </a:xfrm>
          <a:prstGeom prst="rect">
            <a:avLst/>
          </a:prstGeom>
        </p:spPr>
      </p:pic>
      <p:pic>
        <p:nvPicPr>
          <p:cNvPr id="11" name="Imagen 10" descr="90eedb66-6340-4ffe-80b6-de7c4cecf17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354" y="2795936"/>
            <a:ext cx="2188730" cy="1647627"/>
          </a:xfrm>
          <a:prstGeom prst="rect">
            <a:avLst/>
          </a:prstGeom>
        </p:spPr>
      </p:pic>
      <p:pic>
        <p:nvPicPr>
          <p:cNvPr id="12" name="Imagen 11" descr="e3d64b51-e642-4e35-b314-8511e20d2b7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253" y="4482084"/>
            <a:ext cx="1315825" cy="1749065"/>
          </a:xfrm>
          <a:prstGeom prst="rect">
            <a:avLst/>
          </a:prstGeom>
        </p:spPr>
      </p:pic>
      <p:pic>
        <p:nvPicPr>
          <p:cNvPr id="13" name="Imagen 12" descr="c45ab6d7-0ae0-4a14-abd5-abce819a2acc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32264" y="4504716"/>
            <a:ext cx="1198131" cy="1683731"/>
          </a:xfrm>
          <a:prstGeom prst="rect">
            <a:avLst/>
          </a:prstGeom>
        </p:spPr>
      </p:pic>
      <p:pic>
        <p:nvPicPr>
          <p:cNvPr id="15" name="Imagen 14" descr="41ac9639-c56a-474b-943d-571563cc054c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54531" y="2795935"/>
            <a:ext cx="2188730" cy="1647627"/>
          </a:xfrm>
          <a:prstGeom prst="rect">
            <a:avLst/>
          </a:prstGeom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65F94125-5017-4793-AF1A-2E3324704B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9928025"/>
              </p:ext>
            </p:extLst>
          </p:nvPr>
        </p:nvGraphicFramePr>
        <p:xfrm>
          <a:off x="1147016" y="2125980"/>
          <a:ext cx="3582657" cy="2606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8" name="Rectangle 2">
            <a:extLst>
              <a:ext uri="{FF2B5EF4-FFF2-40B4-BE49-F238E27FC236}">
                <a16:creationId xmlns:a16="http://schemas.microsoft.com/office/drawing/2014/main" id="{DEEAE5D9-8908-47C2-94C9-4D2BE5712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75" y="1185714"/>
            <a:ext cx="1778034" cy="58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03136" rIns="91440" bIns="76176" numCol="1" anchor="ctr" anchorCtr="0" compatLnSpc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EC" altLang="es-EC" sz="2000" b="1" dirty="0">
                <a:ln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PROYECTO: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1981200"/>
            <a:ext cx="11734799" cy="3733800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es-MX" sz="4400" b="1" dirty="0"/>
              <a:t>COMPONENTE FÍSICO – AMBIENTAL</a:t>
            </a:r>
            <a:br>
              <a:rPr lang="es-ES" sz="4000" b="1" dirty="0">
                <a:latin typeface="Century Gothic" panose="020B0502020202020204" pitchFamily="34" charset="0"/>
              </a:rPr>
            </a:br>
            <a:br>
              <a:rPr lang="es-ES" sz="4000" b="1" dirty="0">
                <a:latin typeface="Century Gothic" panose="020B0502020202020204" pitchFamily="34" charset="0"/>
              </a:rPr>
            </a:br>
            <a:r>
              <a:rPr lang="es-MX" sz="4000" b="1" dirty="0"/>
              <a:t>Gestión ambiental         Conservación         Participación comunitaria        Desarrollo sostenible</a:t>
            </a:r>
            <a:br>
              <a:rPr lang="es-MX" sz="4000" dirty="0"/>
            </a:br>
            <a:br>
              <a:rPr lang="es-ES" sz="4000" b="1" dirty="0">
                <a:latin typeface="Century Gothic" panose="020B0502020202020204" pitchFamily="34" charset="0"/>
              </a:rPr>
            </a:br>
            <a:br>
              <a:rPr lang="es-ES" sz="4000" b="1" dirty="0">
                <a:latin typeface="Century Gothic" panose="020B0502020202020204" pitchFamily="34" charset="0"/>
              </a:rPr>
            </a:br>
            <a:r>
              <a:rPr lang="es-ES" sz="2400" b="1" dirty="0">
                <a:latin typeface="Century Gothic" panose="020B0502020202020204" pitchFamily="34" charset="0"/>
              </a:rPr>
              <a:t>ING. TANIA CAJAMARCA</a:t>
            </a:r>
            <a:br>
              <a:rPr lang="es-ES" sz="2400" b="1" dirty="0">
                <a:latin typeface="Century Gothic" panose="020B0502020202020204" pitchFamily="34" charset="0"/>
              </a:rPr>
            </a:br>
            <a:r>
              <a:rPr lang="es-ES" sz="2400" b="1" dirty="0">
                <a:latin typeface="Century Gothic" panose="020B0502020202020204" pitchFamily="34" charset="0"/>
              </a:rPr>
              <a:t> TÉCNICA AMBIENTAL </a:t>
            </a:r>
            <a:endParaRPr lang="es-EC" sz="2400" b="1" dirty="0">
              <a:latin typeface="Century Gothic" panose="020B0502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0EEEB6-0FD5-48B8-A8B1-90E96A4DC8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6297" y="372256"/>
            <a:ext cx="4719404" cy="10452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0FC8FB59-7D03-20A9-DA7D-6ECB2FAB671D}"/>
              </a:ext>
            </a:extLst>
          </p:cNvPr>
          <p:cNvSpPr/>
          <p:nvPr/>
        </p:nvSpPr>
        <p:spPr>
          <a:xfrm>
            <a:off x="4673186" y="3276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E4EDA699-0DEC-3B57-179A-87EC50E28C47}"/>
              </a:ext>
            </a:extLst>
          </p:cNvPr>
          <p:cNvSpPr/>
          <p:nvPr/>
        </p:nvSpPr>
        <p:spPr>
          <a:xfrm>
            <a:off x="8072204" y="3227882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976D8901-7F8B-1F84-E9A7-AE9CB30A3AF5}"/>
              </a:ext>
            </a:extLst>
          </p:cNvPr>
          <p:cNvSpPr/>
          <p:nvPr/>
        </p:nvSpPr>
        <p:spPr>
          <a:xfrm>
            <a:off x="5095409" y="3801256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53009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BCB8E3F-CE2F-75B6-8FDD-E562BF2CA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02" y="1600200"/>
            <a:ext cx="5664901" cy="4741682"/>
          </a:xfrm>
          <a:prstGeom prst="rect">
            <a:avLst/>
          </a:prstGeom>
        </p:spPr>
      </p:pic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4FF73CDB-774F-A154-D954-91AC752F44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78553"/>
              </p:ext>
            </p:extLst>
          </p:nvPr>
        </p:nvGraphicFramePr>
        <p:xfrm>
          <a:off x="4544066" y="1040060"/>
          <a:ext cx="5376307" cy="15491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1655">
                  <a:extLst>
                    <a:ext uri="{9D8B030D-6E8A-4147-A177-3AD203B41FA5}">
                      <a16:colId xmlns:a16="http://schemas.microsoft.com/office/drawing/2014/main" val="785073325"/>
                    </a:ext>
                  </a:extLst>
                </a:gridCol>
                <a:gridCol w="2085297">
                  <a:extLst>
                    <a:ext uri="{9D8B030D-6E8A-4147-A177-3AD203B41FA5}">
                      <a16:colId xmlns:a16="http://schemas.microsoft.com/office/drawing/2014/main" val="3974281983"/>
                    </a:ext>
                  </a:extLst>
                </a:gridCol>
                <a:gridCol w="1359355">
                  <a:extLst>
                    <a:ext uri="{9D8B030D-6E8A-4147-A177-3AD203B41FA5}">
                      <a16:colId xmlns:a16="http://schemas.microsoft.com/office/drawing/2014/main" val="3480774421"/>
                    </a:ext>
                  </a:extLst>
                </a:gridCol>
              </a:tblGrid>
              <a:tr h="8668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dirty="0">
                          <a:effectLst/>
                          <a:latin typeface="Calibri cuerpo"/>
                        </a:rPr>
                        <a:t>PRESUPUESTO CODIFICADO</a:t>
                      </a:r>
                      <a:endParaRPr lang="es-EC" sz="1700" dirty="0">
                        <a:effectLst/>
                        <a:latin typeface="Calibri cuerp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dirty="0">
                          <a:effectLst/>
                          <a:latin typeface="Calibri cuerpo"/>
                        </a:rPr>
                        <a:t>PRESUPUESTO DEVENGADO</a:t>
                      </a:r>
                      <a:endParaRPr lang="es-EC" sz="1700" dirty="0">
                        <a:effectLst/>
                        <a:latin typeface="Calibri cuerp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700" dirty="0">
                          <a:effectLst/>
                          <a:latin typeface="Calibri cuerpo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PORCENTAJE DE EJECUCIÓN </a:t>
                      </a:r>
                      <a:endParaRPr lang="es-EC" sz="1700" dirty="0">
                        <a:effectLst/>
                        <a:latin typeface="Calibri cuerp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044460"/>
                  </a:ext>
                </a:extLst>
              </a:tr>
              <a:tr h="6822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700" dirty="0">
                          <a:effectLst/>
                          <a:latin typeface="Calibri cuerpo"/>
                        </a:rPr>
                        <a:t> </a:t>
                      </a:r>
                      <a:r>
                        <a:rPr lang="es-MX" sz="1700" dirty="0">
                          <a:solidFill>
                            <a:schemeClr val="tx1"/>
                          </a:solidFill>
                          <a:effectLst/>
                          <a:latin typeface="Calibri cuerpo"/>
                        </a:rPr>
                        <a:t>USD 92.446,21</a:t>
                      </a:r>
                      <a:endParaRPr lang="es-EC" sz="1700" dirty="0">
                        <a:solidFill>
                          <a:schemeClr val="tx1"/>
                        </a:solidFill>
                        <a:effectLst/>
                        <a:latin typeface="Calibri cuerp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700" b="1" dirty="0">
                          <a:effectLst/>
                          <a:latin typeface="Calibri cuerpo"/>
                        </a:rPr>
                        <a:t>USD 77.085,58</a:t>
                      </a:r>
                      <a:endParaRPr lang="es-EC" sz="1700" b="1" dirty="0">
                        <a:effectLst/>
                        <a:latin typeface="Calibri cuerp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MX" sz="1700" b="1" dirty="0">
                          <a:effectLst/>
                          <a:latin typeface="Calibri cuerpo"/>
                        </a:rPr>
                        <a:t>83,39 %</a:t>
                      </a:r>
                      <a:endParaRPr lang="es-EC" sz="1700" b="1" dirty="0">
                        <a:effectLst/>
                        <a:latin typeface="Calibri cuerpo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74394"/>
                  </a:ext>
                </a:extLst>
              </a:tr>
            </a:tbl>
          </a:graphicData>
        </a:graphic>
      </p:graphicFrame>
      <p:grpSp>
        <p:nvGrpSpPr>
          <p:cNvPr id="15" name="Grupo 14">
            <a:extLst>
              <a:ext uri="{FF2B5EF4-FFF2-40B4-BE49-F238E27FC236}">
                <a16:creationId xmlns:a16="http://schemas.microsoft.com/office/drawing/2014/main" id="{3E7BBE36-57C1-AD54-B718-A01D161CFC4A}"/>
              </a:ext>
            </a:extLst>
          </p:cNvPr>
          <p:cNvGrpSpPr/>
          <p:nvPr/>
        </p:nvGrpSpPr>
        <p:grpSpPr>
          <a:xfrm>
            <a:off x="8496925" y="2819400"/>
            <a:ext cx="3695075" cy="3428381"/>
            <a:chOff x="0" y="2266589"/>
            <a:chExt cx="2183584" cy="1887074"/>
          </a:xfrm>
        </p:grpSpPr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C1C553CF-0D23-F163-5CEB-B5267F57B3E7}"/>
                </a:ext>
              </a:extLst>
            </p:cNvPr>
            <p:cNvSpPr/>
            <p:nvPr/>
          </p:nvSpPr>
          <p:spPr>
            <a:xfrm>
              <a:off x="0" y="2266589"/>
              <a:ext cx="2183584" cy="1887074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C"/>
            </a:p>
          </p:txBody>
        </p:sp>
        <p:sp>
          <p:nvSpPr>
            <p:cNvPr id="17" name="Elipse 4">
              <a:extLst>
                <a:ext uri="{FF2B5EF4-FFF2-40B4-BE49-F238E27FC236}">
                  <a16:creationId xmlns:a16="http://schemas.microsoft.com/office/drawing/2014/main" id="{1F453B06-0951-C6FD-0A1E-70D261E2873A}"/>
                </a:ext>
              </a:extLst>
            </p:cNvPr>
            <p:cNvSpPr txBox="1"/>
            <p:nvPr/>
          </p:nvSpPr>
          <p:spPr>
            <a:xfrm>
              <a:off x="319778" y="2686015"/>
              <a:ext cx="1544028" cy="13343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dirty="0"/>
                <a:t>La ejecución presupuestaria no alcanza el 100% debido a procesos contractuales ejecutados en diciembre de 2025, cuyos pagos fueron devengados en el ejercicio fiscal 2026, así como a economías generadas en procesos de contratación pública que dejaron saldos a favor.</a:t>
              </a:r>
              <a:endParaRPr lang="es-EC" sz="1600" dirty="0"/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1500" kern="1200" dirty="0"/>
            </a:p>
          </p:txBody>
        </p:sp>
      </p:grpSp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66472690-263B-484E-85DF-C8B5F366415E}"/>
              </a:ext>
            </a:extLst>
          </p:cNvPr>
          <p:cNvSpPr/>
          <p:nvPr/>
        </p:nvSpPr>
        <p:spPr>
          <a:xfrm>
            <a:off x="10280754" y="1866901"/>
            <a:ext cx="457200" cy="83820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E39AD8E-B2C9-4392-807D-83F75A8461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5948" y="219835"/>
            <a:ext cx="2664011" cy="590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9814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86724E2B-2EE4-4D2A-86B4-5AB5675283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5948" y="219835"/>
            <a:ext cx="2664011" cy="5900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ject 5">
            <a:extLst>
              <a:ext uri="{FF2B5EF4-FFF2-40B4-BE49-F238E27FC236}">
                <a16:creationId xmlns:a16="http://schemas.microsoft.com/office/drawing/2014/main" id="{B8F80311-5B3D-7533-2847-26545C0C6D40}"/>
              </a:ext>
            </a:extLst>
          </p:cNvPr>
          <p:cNvSpPr txBox="1">
            <a:spLocks/>
          </p:cNvSpPr>
          <p:nvPr/>
        </p:nvSpPr>
        <p:spPr>
          <a:xfrm>
            <a:off x="122041" y="319168"/>
            <a:ext cx="5184463" cy="935513"/>
          </a:xfrm>
          <a:prstGeom prst="rect">
            <a:avLst/>
          </a:prstGeom>
          <a:solidFill>
            <a:srgbClr val="00B050"/>
          </a:solidFill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0" tIns="12065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endParaRPr lang="es-ES" b="1" dirty="0">
              <a:latin typeface="Calibri cuerpo"/>
            </a:endParaRPr>
          </a:p>
          <a:p>
            <a:r>
              <a:rPr lang="es-ES" b="1" dirty="0">
                <a:latin typeface="Calibri cuerpo"/>
              </a:rPr>
              <a:t>    PROYECTO 1: </a:t>
            </a:r>
            <a:r>
              <a:rPr lang="es-EC" b="1" dirty="0">
                <a:latin typeface="Calibri cuerpo"/>
              </a:rPr>
              <a:t>GESTIÓN DE RESIDUOS SÓLIDOS.</a:t>
            </a:r>
            <a:endParaRPr lang="en-US" b="1" dirty="0">
              <a:latin typeface="Calibri cuerpo"/>
            </a:endParaRPr>
          </a:p>
          <a:p>
            <a:endParaRPr lang="es-EC" b="1" dirty="0">
              <a:latin typeface="Calibri cuerp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536E2CC-9DF1-6F3B-8FAE-FC10F4810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6504" y="886840"/>
            <a:ext cx="4800600" cy="707886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altLang="es-EC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cuerpo"/>
              </a:rPr>
              <a:t>🟩 Presupuesto codificado: USD 15.919,69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altLang="es-EC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cuerpo"/>
              </a:rPr>
              <a:t>🟩 Presupuesto devengado: USD 15.791,45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D40CFC7E-47F4-CF9B-39AA-B07F977365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9729788"/>
              </p:ext>
            </p:extLst>
          </p:nvPr>
        </p:nvGraphicFramePr>
        <p:xfrm>
          <a:off x="131975" y="4307675"/>
          <a:ext cx="8078771" cy="2137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42CBFF39-85AE-BB00-4FF3-FFF9DDC93E19}"/>
              </a:ext>
            </a:extLst>
          </p:cNvPr>
          <p:cNvSpPr txBox="1"/>
          <p:nvPr/>
        </p:nvSpPr>
        <p:spPr>
          <a:xfrm>
            <a:off x="1874763" y="1881409"/>
            <a:ext cx="9144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cuerpo"/>
              </a:rPr>
              <a:t>RESULTADOS </a:t>
            </a:r>
            <a:endParaRPr kumimoji="0" lang="es-EC" altLang="es-EC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cuerpo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s-EC" altLang="es-EC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cuerpo"/>
              </a:rPr>
              <a:t>Seguimiento mensual al aprovechamiento de residuos orgánicos domiciliarios.</a:t>
            </a:r>
            <a:endParaRPr lang="es-EC" altLang="es-EC" sz="2000" dirty="0">
              <a:latin typeface="Calibri cuerpo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76591A5-5020-77B7-F07E-9D415865F9CC}"/>
              </a:ext>
            </a:extLst>
          </p:cNvPr>
          <p:cNvSpPr txBox="1"/>
          <p:nvPr/>
        </p:nvSpPr>
        <p:spPr>
          <a:xfrm>
            <a:off x="7706804" y="4240662"/>
            <a:ext cx="417729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cuerpo"/>
              </a:rPr>
              <a:t>PRODUCCIÓN DE: 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cuerpo"/>
              </a:rPr>
              <a:t>46 Toneladas residuos orgánicos recolectados </a:t>
            </a:r>
            <a:endParaRPr lang="es-EC" altLang="es-EC" dirty="0">
              <a:latin typeface="Calibri cuerpo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cuerpo"/>
              </a:rPr>
              <a:t>4 toneladas de compost y se entrega a familias y agroproductoras locales.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s-EC" altLang="es-EC" dirty="0">
                <a:latin typeface="Calibri cuerpo"/>
              </a:rPr>
              <a:t>Participan 109 familias en la gestión de residuos sólidos orgánicos. 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641EFA6-DEEA-4E9A-53A7-FD39440ED4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122" y="2703942"/>
            <a:ext cx="1554641" cy="144487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16E3C52-CFC4-43B8-F7B7-8420A0371EF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656" y="2748615"/>
            <a:ext cx="1497185" cy="139147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66C70B6-66F6-C0A7-3651-65D04EE2AB2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9810" y="2748614"/>
            <a:ext cx="1497185" cy="139147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D09A357D-765E-6741-DEBB-C7C2328509E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29" y="2550325"/>
            <a:ext cx="1090210" cy="1604068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6C9187FB-8F80-70A9-1562-BE0BD7F955C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084" y="2707230"/>
            <a:ext cx="1926500" cy="1444875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7B0C8FC-D53B-0C56-FB39-301EDE7297F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6214" y="2887841"/>
            <a:ext cx="1669668" cy="1252251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2FCD695C-B288-A772-DD0A-FC8C7F04FDF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4733" y="2864985"/>
            <a:ext cx="1716160" cy="128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06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180AFC5-BFF3-4112-D2B9-52D01388133E}"/>
              </a:ext>
            </a:extLst>
          </p:cNvPr>
          <p:cNvSpPr txBox="1"/>
          <p:nvPr/>
        </p:nvSpPr>
        <p:spPr>
          <a:xfrm>
            <a:off x="457200" y="181558"/>
            <a:ext cx="112776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es-EC" altLang="es-EC" dirty="0">
              <a:latin typeface="Calibri cuerpo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cuerpo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es-EC" altLang="es-EC" dirty="0">
              <a:latin typeface="Calibri cuerpo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cuerpo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es-EC" altLang="es-EC" dirty="0">
              <a:latin typeface="Calibri cuerpo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cuerpo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cuerpo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EC" altLang="es-EC" dirty="0">
              <a:latin typeface="Calibri cuerpo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cuerpo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7370450A-7D5F-868A-5954-D9710B3E80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2300" y="3852931"/>
            <a:ext cx="2864519" cy="2255274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62756980-C615-B641-D715-33602046A5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835" y="1061891"/>
            <a:ext cx="1715876" cy="2259978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ACB8342D-6587-75D1-F81B-CAB0C0C842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344" y="1049930"/>
            <a:ext cx="1524978" cy="2264122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5F4CC32E-0603-559B-9DD5-ED1DC34357B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322" y="1049930"/>
            <a:ext cx="1524978" cy="2259978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BB525E02-86A6-C203-16BE-94C6B9FAD02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7540" y="1061893"/>
            <a:ext cx="1784096" cy="2259976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2A9C23A1-0200-27A1-3A4D-2CC5C9B2C80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58827" y="3852931"/>
            <a:ext cx="2864519" cy="2255274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16C93A3F-3113-9E1E-5302-DC5FAB2437F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88160" y="3732472"/>
            <a:ext cx="2102132" cy="2375733"/>
          </a:xfrm>
          <a:prstGeom prst="rect">
            <a:avLst/>
          </a:prstGeom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3AEEB650-F077-4B97-9E7A-BA8CE10DD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68107"/>
              </p:ext>
            </p:extLst>
          </p:nvPr>
        </p:nvGraphicFramePr>
        <p:xfrm>
          <a:off x="345828" y="546755"/>
          <a:ext cx="231675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6752">
                  <a:extLst>
                    <a:ext uri="{9D8B030D-6E8A-4147-A177-3AD203B41FA5}">
                      <a16:colId xmlns:a16="http://schemas.microsoft.com/office/drawing/2014/main" val="3330250040"/>
                    </a:ext>
                  </a:extLst>
                </a:gridCol>
              </a:tblGrid>
              <a:tr h="20173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altLang="es-EC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hnschrift SemiLight SemiConde" panose="020B0502040204020203" pitchFamily="34" charset="0"/>
                        </a:rPr>
                        <a:t>Barrido y limpieza de calles en </a:t>
                      </a:r>
                      <a:r>
                        <a:rPr lang="es-EC" altLang="es-EC" sz="2000" b="1" dirty="0">
                          <a:solidFill>
                            <a:schemeClr val="tx1"/>
                          </a:solidFill>
                          <a:latin typeface="Bahnschrift SemiLight SemiConde" panose="020B0502040204020203" pitchFamily="34" charset="0"/>
                        </a:rPr>
                        <a:t>los barrios: </a:t>
                      </a:r>
                      <a:r>
                        <a:rPr lang="es-EC" altLang="es-EC" sz="2000" b="0" dirty="0">
                          <a:solidFill>
                            <a:schemeClr val="tx1"/>
                          </a:solidFill>
                          <a:latin typeface="Bahnschrift SemiLight SemiConde" panose="020B0502040204020203" pitchFamily="34" charset="0"/>
                        </a:rPr>
                        <a:t>C</a:t>
                      </a:r>
                      <a:r>
                        <a:rPr kumimoji="0" lang="es-EC" altLang="es-EC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hnschrift SemiLight SemiConde" panose="020B0502040204020203" pitchFamily="34" charset="0"/>
                        </a:rPr>
                        <a:t>entro </a:t>
                      </a:r>
                      <a:r>
                        <a:rPr lang="es-EC" altLang="es-EC" sz="2000" b="0" dirty="0">
                          <a:solidFill>
                            <a:schemeClr val="tx1"/>
                          </a:solidFill>
                          <a:latin typeface="Bahnschrift SemiLight SemiConde" panose="020B0502040204020203" pitchFamily="34" charset="0"/>
                        </a:rPr>
                        <a:t>P</a:t>
                      </a:r>
                      <a:r>
                        <a:rPr kumimoji="0" lang="es-EC" altLang="es-EC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hnschrift SemiLight SemiConde" panose="020B0502040204020203" pitchFamily="34" charset="0"/>
                        </a:rPr>
                        <a:t>arroquial y Pampa de Rosas mediante personal operativo en territorio. 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254224"/>
                  </a:ext>
                </a:extLst>
              </a:tr>
            </a:tbl>
          </a:graphicData>
        </a:graphic>
      </p:graphicFrame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3E31D472-0BC3-442E-9910-BFF9BCFAF8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602118"/>
              </p:ext>
            </p:extLst>
          </p:nvPr>
        </p:nvGraphicFramePr>
        <p:xfrm>
          <a:off x="401487" y="3966172"/>
          <a:ext cx="3190855" cy="1680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0855">
                  <a:extLst>
                    <a:ext uri="{9D8B030D-6E8A-4147-A177-3AD203B41FA5}">
                      <a16:colId xmlns:a16="http://schemas.microsoft.com/office/drawing/2014/main" val="1474438431"/>
                    </a:ext>
                  </a:extLst>
                </a:gridCol>
              </a:tblGrid>
              <a:tr h="16804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altLang="es-EC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hnschrift SemiLight SemiConde" panose="020B0502040204020203" pitchFamily="34" charset="0"/>
                        </a:rPr>
                        <a:t>Implementación de proceso de contratación de puntos ecológicos para fortalecimiento del sistema de separación de residuos. 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240843"/>
                  </a:ext>
                </a:extLst>
              </a:tr>
            </a:tbl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E4D57C20-6A99-43F7-BF9B-C893EB18119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5948" y="219835"/>
            <a:ext cx="2664011" cy="590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585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>
            <a:extLst>
              <a:ext uri="{FF2B5EF4-FFF2-40B4-BE49-F238E27FC236}">
                <a16:creationId xmlns:a16="http://schemas.microsoft.com/office/drawing/2014/main" id="{125E117A-272E-0E21-7CA9-4AC9DC32BAA2}"/>
              </a:ext>
            </a:extLst>
          </p:cNvPr>
          <p:cNvSpPr txBox="1">
            <a:spLocks/>
          </p:cNvSpPr>
          <p:nvPr/>
        </p:nvSpPr>
        <p:spPr>
          <a:xfrm>
            <a:off x="336288" y="188234"/>
            <a:ext cx="5041108" cy="627736"/>
          </a:xfrm>
          <a:prstGeom prst="rect">
            <a:avLst/>
          </a:prstGeom>
          <a:solidFill>
            <a:schemeClr val="accent6"/>
          </a:solidFill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0" tIns="12065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r>
              <a:rPr lang="es-ES" b="1" dirty="0">
                <a:latin typeface="Calibri cuerpo"/>
              </a:rPr>
              <a:t>PROYECTO 2: </a:t>
            </a:r>
            <a:r>
              <a:rPr lang="es-EC" b="1" dirty="0">
                <a:latin typeface="Calibri cuerpo"/>
              </a:rPr>
              <a:t>MANEJO Y GESTIÓN ADECUADA DE FAUNA URBANA A NIVEL PARROQUIAL</a:t>
            </a:r>
            <a:endParaRPr lang="es-EC" b="1" dirty="0">
              <a:latin typeface="Calibri cuerp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9E7867D-0E58-671C-B964-D0C407940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3327" y="188234"/>
            <a:ext cx="3102204" cy="92333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altLang="es-EC" b="1" dirty="0">
                <a:latin typeface="Calibri cuerpo"/>
              </a:rPr>
              <a:t>EJECUCIÓN PRESUPUESTARIA</a:t>
            </a:r>
            <a:endParaRPr kumimoji="0" lang="es-EC" altLang="es-EC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cuerp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altLang="es-EC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cuerpo"/>
              </a:rPr>
              <a:t>🟩 Codificado: USD 27.972,00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altLang="es-EC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cuerpo"/>
              </a:rPr>
              <a:t>🟩 Devengado: USD 27.454,75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4789DB-3CBB-4678-8AF5-34D52B6FDD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5948" y="219835"/>
            <a:ext cx="2664011" cy="59004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D31F91A-BD2A-4C96-A89E-77842EFC3D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7229689"/>
              </p:ext>
            </p:extLst>
          </p:nvPr>
        </p:nvGraphicFramePr>
        <p:xfrm>
          <a:off x="3510563" y="1448509"/>
          <a:ext cx="8332367" cy="4991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3B290DDE-0B07-406F-88CD-7D6D6B8C90B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288" y="1585390"/>
            <a:ext cx="2743199" cy="20705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0B22F47-E760-4C69-AB59-7F5D5E667E3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0787" y="3963957"/>
            <a:ext cx="2586609" cy="233016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7AAA36D-FDF6-4D94-9E48-A979F1B3133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396" y="3963957"/>
            <a:ext cx="1762477" cy="234141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E071820-E7D1-419E-B267-027AF68D981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9873" y="3963957"/>
            <a:ext cx="2812324" cy="222167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FC82237-678C-410A-82C2-961F5569B44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72450"/>
            <a:ext cx="2682096" cy="222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68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384048"/>
            <a:ext cx="7315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rgbClr val="C996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ORIGEN DE LOS RECURSOS</a:t>
            </a:r>
            <a:endParaRPr lang="en-US" sz="1100" dirty="0"/>
          </a:p>
        </p:txBody>
      </p:sp>
      <p:sp>
        <p:nvSpPr>
          <p:cNvPr id="3" name="Text 1"/>
          <p:cNvSpPr/>
          <p:nvPr/>
        </p:nvSpPr>
        <p:spPr>
          <a:xfrm>
            <a:off x="640080" y="640080"/>
            <a:ext cx="1088136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13343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Ingresos 2025 por Fuente de Financiamiento</a:t>
            </a:r>
            <a:endParaRPr lang="en-US" sz="3000" dirty="0"/>
          </a:p>
        </p:txBody>
      </p:sp>
      <p:graphicFrame>
        <p:nvGraphicFramePr>
          <p:cNvPr id="4" name="Chart 0"/>
          <p:cNvGraphicFramePr/>
          <p:nvPr/>
        </p:nvGraphicFramePr>
        <p:xfrm>
          <a:off x="548640" y="1508760"/>
          <a:ext cx="5029200" cy="429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2"/>
          <p:cNvSpPr/>
          <p:nvPr/>
        </p:nvSpPr>
        <p:spPr>
          <a:xfrm>
            <a:off x="1783080" y="3200400"/>
            <a:ext cx="25603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13343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$1,937,630</a:t>
            </a:r>
            <a:endParaRPr lang="en-US" sz="2100" dirty="0"/>
          </a:p>
          <a:p>
            <a:pPr marL="0" indent="0" algn="ctr">
              <a:buNone/>
            </a:pPr>
            <a:r>
              <a:rPr lang="en-US" sz="900" kern="0" spc="150" dirty="0">
                <a:solidFill>
                  <a:srgbClr val="6E7B7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TOTAL INGRESOS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5852160" y="1463040"/>
            <a:ext cx="5486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kern="0" spc="150" dirty="0">
                <a:solidFill>
                  <a:srgbClr val="C996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DETALLE POR FUENTE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5852160" y="1865376"/>
            <a:ext cx="146304" cy="292608"/>
          </a:xfrm>
          <a:prstGeom prst="rect">
            <a:avLst/>
          </a:prstGeom>
          <a:solidFill>
            <a:srgbClr val="2A7F8C"/>
          </a:solidFill>
          <a:ln/>
        </p:spPr>
      </p:sp>
      <p:sp>
        <p:nvSpPr>
          <p:cNvPr id="8" name="Text 5"/>
          <p:cNvSpPr/>
          <p:nvPr/>
        </p:nvSpPr>
        <p:spPr>
          <a:xfrm>
            <a:off x="6144768" y="1828800"/>
            <a:ext cx="3977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30" dirty="0">
                <a:solidFill>
                  <a:srgbClr val="1F2A2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Presupuesto Participativo – GAD Cuenca</a:t>
            </a:r>
            <a:endParaRPr lang="en-US" sz="1030" dirty="0"/>
          </a:p>
        </p:txBody>
      </p:sp>
      <p:sp>
        <p:nvSpPr>
          <p:cNvPr id="9" name="Text 6"/>
          <p:cNvSpPr/>
          <p:nvPr/>
        </p:nvSpPr>
        <p:spPr>
          <a:xfrm>
            <a:off x="10104120" y="1828800"/>
            <a:ext cx="1143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334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$1,148,311.28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11265408" y="1828800"/>
            <a:ext cx="56692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50" dirty="0">
                <a:solidFill>
                  <a:srgbClr val="6E7B7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59.3%</a:t>
            </a:r>
            <a:endParaRPr lang="en-US" sz="950" dirty="0"/>
          </a:p>
        </p:txBody>
      </p:sp>
      <p:sp>
        <p:nvSpPr>
          <p:cNvPr id="11" name="Shape 8"/>
          <p:cNvSpPr/>
          <p:nvPr/>
        </p:nvSpPr>
        <p:spPr>
          <a:xfrm>
            <a:off x="6144768" y="2249424"/>
            <a:ext cx="5669280" cy="0"/>
          </a:xfrm>
          <a:prstGeom prst="line">
            <a:avLst/>
          </a:prstGeom>
          <a:noFill/>
          <a:ln w="9525">
            <a:solidFill>
              <a:srgbClr val="E6E3DA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5852160" y="2322576"/>
            <a:ext cx="146304" cy="292608"/>
          </a:xfrm>
          <a:prstGeom prst="rect">
            <a:avLst/>
          </a:prstGeom>
          <a:solidFill>
            <a:srgbClr val="1C4C56"/>
          </a:solidFill>
          <a:ln/>
        </p:spPr>
      </p:sp>
      <p:sp>
        <p:nvSpPr>
          <p:cNvPr id="13" name="Text 10"/>
          <p:cNvSpPr/>
          <p:nvPr/>
        </p:nvSpPr>
        <p:spPr>
          <a:xfrm>
            <a:off x="6144768" y="2286000"/>
            <a:ext cx="3977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30" dirty="0">
                <a:solidFill>
                  <a:srgbClr val="1F2A2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Presupuesto General del Estado</a:t>
            </a:r>
            <a:endParaRPr lang="en-US" sz="1030" dirty="0"/>
          </a:p>
        </p:txBody>
      </p:sp>
      <p:sp>
        <p:nvSpPr>
          <p:cNvPr id="14" name="Text 11"/>
          <p:cNvSpPr/>
          <p:nvPr/>
        </p:nvSpPr>
        <p:spPr>
          <a:xfrm>
            <a:off x="10104120" y="2286000"/>
            <a:ext cx="1143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334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$515,430.40</a:t>
            </a:r>
            <a:endParaRPr lang="en-US" sz="1000" dirty="0"/>
          </a:p>
        </p:txBody>
      </p:sp>
      <p:sp>
        <p:nvSpPr>
          <p:cNvPr id="15" name="Text 12"/>
          <p:cNvSpPr/>
          <p:nvPr/>
        </p:nvSpPr>
        <p:spPr>
          <a:xfrm>
            <a:off x="11265408" y="2286000"/>
            <a:ext cx="56692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50" dirty="0">
                <a:solidFill>
                  <a:srgbClr val="6E7B7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26.6%</a:t>
            </a:r>
            <a:endParaRPr lang="en-US" sz="950" dirty="0"/>
          </a:p>
        </p:txBody>
      </p:sp>
      <p:sp>
        <p:nvSpPr>
          <p:cNvPr id="16" name="Shape 13"/>
          <p:cNvSpPr/>
          <p:nvPr/>
        </p:nvSpPr>
        <p:spPr>
          <a:xfrm>
            <a:off x="6144768" y="2706624"/>
            <a:ext cx="5669280" cy="0"/>
          </a:xfrm>
          <a:prstGeom prst="line">
            <a:avLst/>
          </a:prstGeom>
          <a:noFill/>
          <a:ln w="9525">
            <a:solidFill>
              <a:srgbClr val="E6E3DA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5852160" y="2779776"/>
            <a:ext cx="146304" cy="292608"/>
          </a:xfrm>
          <a:prstGeom prst="rect">
            <a:avLst/>
          </a:prstGeom>
          <a:solidFill>
            <a:srgbClr val="C9962E"/>
          </a:solidFill>
          <a:ln/>
        </p:spPr>
      </p:sp>
      <p:sp>
        <p:nvSpPr>
          <p:cNvPr id="18" name="Text 15"/>
          <p:cNvSpPr/>
          <p:nvPr/>
        </p:nvSpPr>
        <p:spPr>
          <a:xfrm>
            <a:off x="6144768" y="2743200"/>
            <a:ext cx="3977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30" dirty="0">
                <a:solidFill>
                  <a:srgbClr val="1F2A2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Delegación de Competencias – GAD Cuenca</a:t>
            </a:r>
            <a:endParaRPr lang="en-US" sz="1030" dirty="0"/>
          </a:p>
        </p:txBody>
      </p:sp>
      <p:sp>
        <p:nvSpPr>
          <p:cNvPr id="19" name="Text 16"/>
          <p:cNvSpPr/>
          <p:nvPr/>
        </p:nvSpPr>
        <p:spPr>
          <a:xfrm>
            <a:off x="10104120" y="2743200"/>
            <a:ext cx="1143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334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$103,240.67</a:t>
            </a:r>
            <a:endParaRPr lang="en-US" sz="1000" dirty="0"/>
          </a:p>
        </p:txBody>
      </p:sp>
      <p:sp>
        <p:nvSpPr>
          <p:cNvPr id="20" name="Text 17"/>
          <p:cNvSpPr/>
          <p:nvPr/>
        </p:nvSpPr>
        <p:spPr>
          <a:xfrm>
            <a:off x="11265408" y="2743200"/>
            <a:ext cx="56692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50" dirty="0">
                <a:solidFill>
                  <a:srgbClr val="6E7B7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5.3%</a:t>
            </a:r>
            <a:endParaRPr lang="en-US" sz="950" dirty="0"/>
          </a:p>
        </p:txBody>
      </p:sp>
      <p:sp>
        <p:nvSpPr>
          <p:cNvPr id="21" name="Shape 18"/>
          <p:cNvSpPr/>
          <p:nvPr/>
        </p:nvSpPr>
        <p:spPr>
          <a:xfrm>
            <a:off x="6144768" y="3163824"/>
            <a:ext cx="5669280" cy="0"/>
          </a:xfrm>
          <a:prstGeom prst="line">
            <a:avLst/>
          </a:prstGeom>
          <a:noFill/>
          <a:ln w="9525">
            <a:solidFill>
              <a:srgbClr val="E6E3DA"/>
            </a:solidFill>
            <a:prstDash val="solid"/>
          </a:ln>
        </p:spPr>
      </p:sp>
      <p:sp>
        <p:nvSpPr>
          <p:cNvPr id="22" name="Shape 19"/>
          <p:cNvSpPr/>
          <p:nvPr/>
        </p:nvSpPr>
        <p:spPr>
          <a:xfrm>
            <a:off x="5852160" y="3236976"/>
            <a:ext cx="146304" cy="292608"/>
          </a:xfrm>
          <a:prstGeom prst="rect">
            <a:avLst/>
          </a:prstGeom>
          <a:solidFill>
            <a:srgbClr val="4F7C52"/>
          </a:solidFill>
          <a:ln/>
        </p:spPr>
      </p:sp>
      <p:sp>
        <p:nvSpPr>
          <p:cNvPr id="23" name="Text 20"/>
          <p:cNvSpPr/>
          <p:nvPr/>
        </p:nvSpPr>
        <p:spPr>
          <a:xfrm>
            <a:off x="6144768" y="3200400"/>
            <a:ext cx="3977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30" dirty="0">
                <a:solidFill>
                  <a:srgbClr val="1F2A2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Tasas y Contribuciones</a:t>
            </a:r>
            <a:endParaRPr lang="en-US" sz="1030" dirty="0"/>
          </a:p>
        </p:txBody>
      </p:sp>
      <p:sp>
        <p:nvSpPr>
          <p:cNvPr id="24" name="Text 21"/>
          <p:cNvSpPr/>
          <p:nvPr/>
        </p:nvSpPr>
        <p:spPr>
          <a:xfrm>
            <a:off x="10104120" y="3200400"/>
            <a:ext cx="1143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334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$52,882.35</a:t>
            </a:r>
            <a:endParaRPr lang="en-US" sz="1000" dirty="0"/>
          </a:p>
        </p:txBody>
      </p:sp>
      <p:sp>
        <p:nvSpPr>
          <p:cNvPr id="25" name="Text 22"/>
          <p:cNvSpPr/>
          <p:nvPr/>
        </p:nvSpPr>
        <p:spPr>
          <a:xfrm>
            <a:off x="11265408" y="3200400"/>
            <a:ext cx="56692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50" dirty="0">
                <a:solidFill>
                  <a:srgbClr val="6E7B7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2.7%</a:t>
            </a:r>
            <a:endParaRPr lang="en-US" sz="950" dirty="0"/>
          </a:p>
        </p:txBody>
      </p:sp>
      <p:sp>
        <p:nvSpPr>
          <p:cNvPr id="26" name="Shape 23"/>
          <p:cNvSpPr/>
          <p:nvPr/>
        </p:nvSpPr>
        <p:spPr>
          <a:xfrm>
            <a:off x="6144768" y="3621024"/>
            <a:ext cx="5669280" cy="0"/>
          </a:xfrm>
          <a:prstGeom prst="line">
            <a:avLst/>
          </a:prstGeom>
          <a:noFill/>
          <a:ln w="9525">
            <a:solidFill>
              <a:srgbClr val="E6E3DA"/>
            </a:solidFill>
            <a:prstDash val="solid"/>
          </a:ln>
        </p:spPr>
      </p:sp>
      <p:sp>
        <p:nvSpPr>
          <p:cNvPr id="27" name="Shape 24"/>
          <p:cNvSpPr/>
          <p:nvPr/>
        </p:nvSpPr>
        <p:spPr>
          <a:xfrm>
            <a:off x="5852160" y="3694176"/>
            <a:ext cx="146304" cy="292608"/>
          </a:xfrm>
          <a:prstGeom prst="rect">
            <a:avLst/>
          </a:prstGeom>
          <a:solidFill>
            <a:srgbClr val="E8C766"/>
          </a:solidFill>
          <a:ln/>
        </p:spPr>
      </p:sp>
      <p:sp>
        <p:nvSpPr>
          <p:cNvPr id="28" name="Text 25"/>
          <p:cNvSpPr/>
          <p:nvPr/>
        </p:nvSpPr>
        <p:spPr>
          <a:xfrm>
            <a:off x="6144768" y="3657600"/>
            <a:ext cx="3977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30" dirty="0">
                <a:solidFill>
                  <a:srgbClr val="1F2A2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Ley 047</a:t>
            </a:r>
            <a:endParaRPr lang="en-US" sz="1030" dirty="0"/>
          </a:p>
        </p:txBody>
      </p:sp>
      <p:sp>
        <p:nvSpPr>
          <p:cNvPr id="29" name="Text 26"/>
          <p:cNvSpPr/>
          <p:nvPr/>
        </p:nvSpPr>
        <p:spPr>
          <a:xfrm>
            <a:off x="10104120" y="3657600"/>
            <a:ext cx="1143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334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$43,982.78</a:t>
            </a:r>
            <a:endParaRPr lang="en-US" sz="1000" dirty="0"/>
          </a:p>
        </p:txBody>
      </p:sp>
      <p:sp>
        <p:nvSpPr>
          <p:cNvPr id="30" name="Text 27"/>
          <p:cNvSpPr/>
          <p:nvPr/>
        </p:nvSpPr>
        <p:spPr>
          <a:xfrm>
            <a:off x="11265408" y="3657600"/>
            <a:ext cx="56692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50" dirty="0">
                <a:solidFill>
                  <a:srgbClr val="6E7B7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2.3%</a:t>
            </a:r>
            <a:endParaRPr lang="en-US" sz="950" dirty="0"/>
          </a:p>
        </p:txBody>
      </p:sp>
      <p:sp>
        <p:nvSpPr>
          <p:cNvPr id="31" name="Shape 28"/>
          <p:cNvSpPr/>
          <p:nvPr/>
        </p:nvSpPr>
        <p:spPr>
          <a:xfrm>
            <a:off x="6144768" y="4078224"/>
            <a:ext cx="5669280" cy="0"/>
          </a:xfrm>
          <a:prstGeom prst="line">
            <a:avLst/>
          </a:prstGeom>
          <a:noFill/>
          <a:ln w="9525">
            <a:solidFill>
              <a:srgbClr val="E6E3DA"/>
            </a:solidFill>
            <a:prstDash val="solid"/>
          </a:ln>
        </p:spPr>
      </p:sp>
      <p:sp>
        <p:nvSpPr>
          <p:cNvPr id="32" name="Shape 29"/>
          <p:cNvSpPr/>
          <p:nvPr/>
        </p:nvSpPr>
        <p:spPr>
          <a:xfrm>
            <a:off x="5852160" y="4151376"/>
            <a:ext cx="146304" cy="292608"/>
          </a:xfrm>
          <a:prstGeom prst="rect">
            <a:avLst/>
          </a:prstGeom>
          <a:solidFill>
            <a:srgbClr val="8AA0A3"/>
          </a:solidFill>
          <a:ln/>
        </p:spPr>
      </p:sp>
      <p:sp>
        <p:nvSpPr>
          <p:cNvPr id="33" name="Text 30"/>
          <p:cNvSpPr/>
          <p:nvPr/>
        </p:nvSpPr>
        <p:spPr>
          <a:xfrm>
            <a:off x="6144768" y="4114800"/>
            <a:ext cx="3977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30" dirty="0">
                <a:solidFill>
                  <a:srgbClr val="1F2A2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Gobierno Provincial del Azuay</a:t>
            </a:r>
            <a:endParaRPr lang="en-US" sz="1030" dirty="0"/>
          </a:p>
        </p:txBody>
      </p:sp>
      <p:sp>
        <p:nvSpPr>
          <p:cNvPr id="34" name="Text 31"/>
          <p:cNvSpPr/>
          <p:nvPr/>
        </p:nvSpPr>
        <p:spPr>
          <a:xfrm>
            <a:off x="10104120" y="4114800"/>
            <a:ext cx="1143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334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$36,133.17</a:t>
            </a:r>
            <a:endParaRPr lang="en-US" sz="1000" dirty="0"/>
          </a:p>
        </p:txBody>
      </p:sp>
      <p:sp>
        <p:nvSpPr>
          <p:cNvPr id="35" name="Text 32"/>
          <p:cNvSpPr/>
          <p:nvPr/>
        </p:nvSpPr>
        <p:spPr>
          <a:xfrm>
            <a:off x="11265408" y="4114800"/>
            <a:ext cx="56692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50" dirty="0">
                <a:solidFill>
                  <a:srgbClr val="6E7B7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1.9%</a:t>
            </a:r>
            <a:endParaRPr lang="en-US" sz="950" dirty="0"/>
          </a:p>
        </p:txBody>
      </p:sp>
      <p:sp>
        <p:nvSpPr>
          <p:cNvPr id="36" name="Shape 33"/>
          <p:cNvSpPr/>
          <p:nvPr/>
        </p:nvSpPr>
        <p:spPr>
          <a:xfrm>
            <a:off x="6144768" y="4535424"/>
            <a:ext cx="5669280" cy="0"/>
          </a:xfrm>
          <a:prstGeom prst="line">
            <a:avLst/>
          </a:prstGeom>
          <a:noFill/>
          <a:ln w="9525">
            <a:solidFill>
              <a:srgbClr val="E6E3DA"/>
            </a:solidFill>
            <a:prstDash val="solid"/>
          </a:ln>
        </p:spPr>
      </p:sp>
      <p:sp>
        <p:nvSpPr>
          <p:cNvPr id="37" name="Shape 34"/>
          <p:cNvSpPr/>
          <p:nvPr/>
        </p:nvSpPr>
        <p:spPr>
          <a:xfrm>
            <a:off x="5852160" y="4608576"/>
            <a:ext cx="146304" cy="292608"/>
          </a:xfrm>
          <a:prstGeom prst="rect">
            <a:avLst/>
          </a:prstGeom>
          <a:solidFill>
            <a:srgbClr val="A36F4B"/>
          </a:solidFill>
          <a:ln/>
        </p:spPr>
      </p:sp>
      <p:sp>
        <p:nvSpPr>
          <p:cNvPr id="38" name="Text 35"/>
          <p:cNvSpPr/>
          <p:nvPr/>
        </p:nvSpPr>
        <p:spPr>
          <a:xfrm>
            <a:off x="6144768" y="4572000"/>
            <a:ext cx="3977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30" dirty="0">
                <a:solidFill>
                  <a:srgbClr val="1F2A2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ELECAUSTRO – Sistema de Riego</a:t>
            </a:r>
            <a:endParaRPr lang="en-US" sz="1030" dirty="0"/>
          </a:p>
        </p:txBody>
      </p:sp>
      <p:sp>
        <p:nvSpPr>
          <p:cNvPr id="39" name="Text 36"/>
          <p:cNvSpPr/>
          <p:nvPr/>
        </p:nvSpPr>
        <p:spPr>
          <a:xfrm>
            <a:off x="10104120" y="4572000"/>
            <a:ext cx="1143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334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$25,000.00</a:t>
            </a:r>
            <a:endParaRPr lang="en-US" sz="1000" dirty="0"/>
          </a:p>
        </p:txBody>
      </p:sp>
      <p:sp>
        <p:nvSpPr>
          <p:cNvPr id="40" name="Text 37"/>
          <p:cNvSpPr/>
          <p:nvPr/>
        </p:nvSpPr>
        <p:spPr>
          <a:xfrm>
            <a:off x="11265408" y="4572000"/>
            <a:ext cx="56692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50" dirty="0">
                <a:solidFill>
                  <a:srgbClr val="6E7B7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1.3%</a:t>
            </a:r>
            <a:endParaRPr lang="en-US" sz="950" dirty="0"/>
          </a:p>
        </p:txBody>
      </p:sp>
      <p:sp>
        <p:nvSpPr>
          <p:cNvPr id="41" name="Shape 38"/>
          <p:cNvSpPr/>
          <p:nvPr/>
        </p:nvSpPr>
        <p:spPr>
          <a:xfrm>
            <a:off x="6144768" y="4992624"/>
            <a:ext cx="5669280" cy="0"/>
          </a:xfrm>
          <a:prstGeom prst="line">
            <a:avLst/>
          </a:prstGeom>
          <a:noFill/>
          <a:ln w="9525">
            <a:solidFill>
              <a:srgbClr val="E6E3DA"/>
            </a:solidFill>
            <a:prstDash val="solid"/>
          </a:ln>
        </p:spPr>
      </p:sp>
      <p:sp>
        <p:nvSpPr>
          <p:cNvPr id="42" name="Shape 39"/>
          <p:cNvSpPr/>
          <p:nvPr/>
        </p:nvSpPr>
        <p:spPr>
          <a:xfrm>
            <a:off x="5852160" y="5065776"/>
            <a:ext cx="146304" cy="292608"/>
          </a:xfrm>
          <a:prstGeom prst="rect">
            <a:avLst/>
          </a:prstGeom>
          <a:solidFill>
            <a:srgbClr val="B7C0BF"/>
          </a:solidFill>
          <a:ln/>
        </p:spPr>
      </p:sp>
      <p:sp>
        <p:nvSpPr>
          <p:cNvPr id="43" name="Text 40"/>
          <p:cNvSpPr/>
          <p:nvPr/>
        </p:nvSpPr>
        <p:spPr>
          <a:xfrm>
            <a:off x="6144768" y="5029200"/>
            <a:ext cx="3977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30" dirty="0">
                <a:solidFill>
                  <a:srgbClr val="1F2A2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Otros Ingresos</a:t>
            </a:r>
            <a:endParaRPr lang="en-US" sz="1030" dirty="0"/>
          </a:p>
        </p:txBody>
      </p:sp>
      <p:sp>
        <p:nvSpPr>
          <p:cNvPr id="44" name="Text 41"/>
          <p:cNvSpPr/>
          <p:nvPr/>
        </p:nvSpPr>
        <p:spPr>
          <a:xfrm>
            <a:off x="10104120" y="5029200"/>
            <a:ext cx="1143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334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$7,233.30</a:t>
            </a:r>
            <a:endParaRPr lang="en-US" sz="1000" dirty="0"/>
          </a:p>
        </p:txBody>
      </p:sp>
      <p:sp>
        <p:nvSpPr>
          <p:cNvPr id="45" name="Text 42"/>
          <p:cNvSpPr/>
          <p:nvPr/>
        </p:nvSpPr>
        <p:spPr>
          <a:xfrm>
            <a:off x="11265408" y="5029200"/>
            <a:ext cx="56692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50" dirty="0">
                <a:solidFill>
                  <a:srgbClr val="6E7B7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0.4%</a:t>
            </a:r>
            <a:endParaRPr lang="en-US" sz="950" dirty="0"/>
          </a:p>
        </p:txBody>
      </p:sp>
      <p:sp>
        <p:nvSpPr>
          <p:cNvPr id="46" name="Shape 43"/>
          <p:cNvSpPr/>
          <p:nvPr/>
        </p:nvSpPr>
        <p:spPr>
          <a:xfrm>
            <a:off x="6144768" y="5449824"/>
            <a:ext cx="5669280" cy="0"/>
          </a:xfrm>
          <a:prstGeom prst="line">
            <a:avLst/>
          </a:prstGeom>
          <a:noFill/>
          <a:ln w="9525">
            <a:solidFill>
              <a:srgbClr val="E6E3DA"/>
            </a:solidFill>
            <a:prstDash val="solid"/>
          </a:ln>
        </p:spPr>
      </p:sp>
      <p:sp>
        <p:nvSpPr>
          <p:cNvPr id="47" name="Shape 44"/>
          <p:cNvSpPr/>
          <p:nvPr/>
        </p:nvSpPr>
        <p:spPr>
          <a:xfrm>
            <a:off x="5852160" y="5522976"/>
            <a:ext cx="146304" cy="292608"/>
          </a:xfrm>
          <a:prstGeom prst="rect">
            <a:avLst/>
          </a:prstGeom>
          <a:solidFill>
            <a:srgbClr val="9AAFAE"/>
          </a:solidFill>
          <a:ln/>
        </p:spPr>
      </p:sp>
      <p:sp>
        <p:nvSpPr>
          <p:cNvPr id="48" name="Text 45"/>
          <p:cNvSpPr/>
          <p:nvPr/>
        </p:nvSpPr>
        <p:spPr>
          <a:xfrm>
            <a:off x="6144768" y="5486400"/>
            <a:ext cx="3977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30" dirty="0">
                <a:solidFill>
                  <a:srgbClr val="1F2A2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EMAC – Convenio</a:t>
            </a:r>
            <a:endParaRPr lang="en-US" sz="1030" dirty="0"/>
          </a:p>
        </p:txBody>
      </p:sp>
      <p:sp>
        <p:nvSpPr>
          <p:cNvPr id="49" name="Text 46"/>
          <p:cNvSpPr/>
          <p:nvPr/>
        </p:nvSpPr>
        <p:spPr>
          <a:xfrm>
            <a:off x="10104120" y="5486400"/>
            <a:ext cx="1143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1334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$5,416.32</a:t>
            </a:r>
            <a:endParaRPr lang="en-US" sz="1000" dirty="0"/>
          </a:p>
        </p:txBody>
      </p:sp>
      <p:sp>
        <p:nvSpPr>
          <p:cNvPr id="50" name="Text 47"/>
          <p:cNvSpPr/>
          <p:nvPr/>
        </p:nvSpPr>
        <p:spPr>
          <a:xfrm>
            <a:off x="11265408" y="5486400"/>
            <a:ext cx="56692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50" dirty="0">
                <a:solidFill>
                  <a:srgbClr val="6E7B7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0.3%</a:t>
            </a:r>
            <a:endParaRPr lang="en-US" sz="950" dirty="0"/>
          </a:p>
        </p:txBody>
      </p:sp>
      <p:sp>
        <p:nvSpPr>
          <p:cNvPr id="51" name="Shape 48"/>
          <p:cNvSpPr/>
          <p:nvPr/>
        </p:nvSpPr>
        <p:spPr>
          <a:xfrm>
            <a:off x="5852160" y="5989320"/>
            <a:ext cx="5989320" cy="457200"/>
          </a:xfrm>
          <a:prstGeom prst="rect">
            <a:avLst/>
          </a:prstGeom>
          <a:solidFill>
            <a:srgbClr val="13343B"/>
          </a:solidFill>
          <a:ln/>
        </p:spPr>
      </p:sp>
      <p:sp>
        <p:nvSpPr>
          <p:cNvPr id="52" name="Text 49"/>
          <p:cNvSpPr/>
          <p:nvPr/>
        </p:nvSpPr>
        <p:spPr>
          <a:xfrm>
            <a:off x="6053328" y="5989320"/>
            <a:ext cx="3657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TOTAL DE INGRESOS</a:t>
            </a:r>
            <a:endParaRPr lang="en-US" sz="1100" dirty="0"/>
          </a:p>
        </p:txBody>
      </p:sp>
      <p:sp>
        <p:nvSpPr>
          <p:cNvPr id="53" name="Text 50"/>
          <p:cNvSpPr/>
          <p:nvPr/>
        </p:nvSpPr>
        <p:spPr>
          <a:xfrm>
            <a:off x="9509760" y="5989320"/>
            <a:ext cx="2194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E8C76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$1,937,630.27</a:t>
            </a:r>
            <a:endParaRPr lang="en-US" sz="1300" dirty="0"/>
          </a:p>
        </p:txBody>
      </p:sp>
      <p:sp>
        <p:nvSpPr>
          <p:cNvPr id="54" name="Text 51"/>
          <p:cNvSpPr/>
          <p:nvPr/>
        </p:nvSpPr>
        <p:spPr>
          <a:xfrm>
            <a:off x="11277295" y="6355080"/>
            <a:ext cx="5486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6E7B7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03</a:t>
            </a:r>
            <a:endParaRPr lang="en-US" sz="1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6AB4ED41-9417-2E3A-E3A4-60DAC56CF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029" y="228600"/>
            <a:ext cx="1154194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C" altLang="es-EC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cuerpo"/>
              </a:rPr>
              <a:t>GESTIÓN INTERINSTITUCIONAL – </a:t>
            </a:r>
            <a:r>
              <a:rPr lang="es-EC" altLang="es-EC" sz="2000" b="1" dirty="0">
                <a:latin typeface="Calibri cuerpo"/>
              </a:rPr>
              <a:t>COMISIÓN DE GESTIÓN AMBIENTAL – GADM CUENCA (SEPTIEMBRE 2025)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D6EFBE44-ACDD-3B10-CE0C-D476F42C8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984023"/>
              </p:ext>
            </p:extLst>
          </p:nvPr>
        </p:nvGraphicFramePr>
        <p:xfrm>
          <a:off x="579553" y="808845"/>
          <a:ext cx="10770318" cy="18118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3130">
                  <a:extLst>
                    <a:ext uri="{9D8B030D-6E8A-4147-A177-3AD203B41FA5}">
                      <a16:colId xmlns:a16="http://schemas.microsoft.com/office/drawing/2014/main" val="4049698673"/>
                    </a:ext>
                  </a:extLst>
                </a:gridCol>
                <a:gridCol w="3369995">
                  <a:extLst>
                    <a:ext uri="{9D8B030D-6E8A-4147-A177-3AD203B41FA5}">
                      <a16:colId xmlns:a16="http://schemas.microsoft.com/office/drawing/2014/main" val="4165672509"/>
                    </a:ext>
                  </a:extLst>
                </a:gridCol>
                <a:gridCol w="2277022">
                  <a:extLst>
                    <a:ext uri="{9D8B030D-6E8A-4147-A177-3AD203B41FA5}">
                      <a16:colId xmlns:a16="http://schemas.microsoft.com/office/drawing/2014/main" val="3697997687"/>
                    </a:ext>
                  </a:extLst>
                </a:gridCol>
                <a:gridCol w="2500171">
                  <a:extLst>
                    <a:ext uri="{9D8B030D-6E8A-4147-A177-3AD203B41FA5}">
                      <a16:colId xmlns:a16="http://schemas.microsoft.com/office/drawing/2014/main" val="567393280"/>
                    </a:ext>
                  </a:extLst>
                </a:gridCol>
              </a:tblGrid>
              <a:tr h="77429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C" sz="1600" b="1" u="none" strike="noStrike" dirty="0">
                          <a:effectLst/>
                        </a:rPr>
                        <a:t>Modalidad de intervención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C" sz="1600" b="1" u="none" strike="noStrike" dirty="0">
                          <a:effectLst/>
                        </a:rPr>
                        <a:t>Cobertura territorial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C" sz="1600" b="1" u="none" strike="noStrike" dirty="0">
                          <a:effectLst/>
                        </a:rPr>
                        <a:t>Contraparte institucional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C" sz="1600" b="1" u="none" strike="noStrike" dirty="0">
                          <a:effectLst/>
                        </a:rPr>
                        <a:t>Resultados alcanzados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74710"/>
                  </a:ext>
                </a:extLst>
              </a:tr>
              <a:tr h="103750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600" u="none" strike="noStrike" dirty="0">
                          <a:effectLst/>
                        </a:rPr>
                        <a:t>Gestión interinstitucional con la Comisión de Gestión Ambiental del GADM de Cuenca.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600" dirty="0" err="1"/>
                        <a:t>Pumayunga</a:t>
                      </a:r>
                      <a:r>
                        <a:rPr lang="es-MX" sz="1600" dirty="0"/>
                        <a:t> Bajo</a:t>
                      </a:r>
                    </a:p>
                    <a:p>
                      <a:pPr algn="ctr">
                        <a:buNone/>
                      </a:pPr>
                      <a:r>
                        <a:rPr lang="es-MX" sz="1600" dirty="0"/>
                        <a:t>El Carmen de Sinincay </a:t>
                      </a:r>
                    </a:p>
                    <a:p>
                      <a:pPr algn="ctr">
                        <a:buNone/>
                      </a:pPr>
                      <a:r>
                        <a:rPr lang="es-MX" sz="1600" dirty="0"/>
                        <a:t>La Explanada</a:t>
                      </a:r>
                    </a:p>
                    <a:p>
                      <a:pPr algn="ctr" fontAlgn="ctr">
                        <a:buNone/>
                      </a:pPr>
                      <a:r>
                        <a:rPr lang="es-EC" sz="1600" u="none" strike="noStrike" dirty="0">
                          <a:effectLst/>
                        </a:rPr>
                        <a:t> 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600" u="none" strike="noStrike" dirty="0">
                          <a:effectLst/>
                        </a:rPr>
                        <a:t>210 kg de alimento para mascotas.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82214" marT="913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MX" sz="1600" u="none" strike="noStrike" dirty="0">
                          <a:effectLst/>
                        </a:rPr>
                        <a:t>180 esterilizaciones a mascotas de compañía.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5" marR="9135" marT="913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53040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89BC5135-032B-3856-762B-396DD88253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8618" y="2806790"/>
            <a:ext cx="4457502" cy="326845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FF98F15-C0B1-9A0A-EF60-60FEB15C8B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38" y="2806790"/>
            <a:ext cx="2728708" cy="319647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5094019-D1BB-F0BE-BB3B-52AD73C8D5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486" y="2852359"/>
            <a:ext cx="2728708" cy="317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60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34597189-A339-4BCE-8317-ACDE4A59C8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6900427"/>
              </p:ext>
            </p:extLst>
          </p:nvPr>
        </p:nvGraphicFramePr>
        <p:xfrm>
          <a:off x="240841" y="215153"/>
          <a:ext cx="7926633" cy="5902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3DCDB60A-A06B-483E-878F-B9AFDBD3E3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474" y="0"/>
            <a:ext cx="2081796" cy="19648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7C66860-C4AE-4501-B6CE-BBB9104584E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2060" y="1987122"/>
            <a:ext cx="2159940" cy="168582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DF0E621-16D3-4584-ACEB-7F1C21E8E24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7073" y="1979891"/>
            <a:ext cx="1774987" cy="219575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04484CC-51E2-4D90-8500-79845851B66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2061" y="3695177"/>
            <a:ext cx="2159940" cy="1942049"/>
          </a:xfrm>
          <a:prstGeom prst="rect">
            <a:avLst/>
          </a:prstGeom>
        </p:spPr>
      </p:pic>
      <p:graphicFrame>
        <p:nvGraphicFramePr>
          <p:cNvPr id="10" name="Tabla 10">
            <a:extLst>
              <a:ext uri="{FF2B5EF4-FFF2-40B4-BE49-F238E27FC236}">
                <a16:creationId xmlns:a16="http://schemas.microsoft.com/office/drawing/2014/main" id="{A50DC28B-0B0B-4FFE-A70B-35A5363A1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448135"/>
              </p:ext>
            </p:extLst>
          </p:nvPr>
        </p:nvGraphicFramePr>
        <p:xfrm>
          <a:off x="4042300" y="5829931"/>
          <a:ext cx="814970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4850">
                  <a:extLst>
                    <a:ext uri="{9D8B030D-6E8A-4147-A177-3AD203B41FA5}">
                      <a16:colId xmlns:a16="http://schemas.microsoft.com/office/drawing/2014/main" val="3457287585"/>
                    </a:ext>
                  </a:extLst>
                </a:gridCol>
                <a:gridCol w="4074850">
                  <a:extLst>
                    <a:ext uri="{9D8B030D-6E8A-4147-A177-3AD203B41FA5}">
                      <a16:colId xmlns:a16="http://schemas.microsoft.com/office/drawing/2014/main" val="78617480"/>
                    </a:ext>
                  </a:extLst>
                </a:gridCol>
              </a:tblGrid>
              <a:tr h="3868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dirty="0"/>
                        <a:t>Esterilizaciones</a:t>
                      </a:r>
                      <a:endParaRPr lang="es-EC" dirty="0"/>
                    </a:p>
                    <a:p>
                      <a:pPr algn="ctr"/>
                      <a:endParaRPr lang="es-EC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dirty="0"/>
                        <a:t>Vacunaciones y desparasitaciones </a:t>
                      </a:r>
                      <a:endParaRPr lang="es-EC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861278"/>
                  </a:ext>
                </a:extLst>
              </a:tr>
              <a:tr h="221039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Total: 995</a:t>
                      </a:r>
                      <a:endParaRPr lang="es-EC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Total: 144</a:t>
                      </a:r>
                      <a:endParaRPr lang="es-EC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407155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7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3FC78B3-45B5-5DE9-3CE9-03628CDDF4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9585278"/>
              </p:ext>
            </p:extLst>
          </p:nvPr>
        </p:nvGraphicFramePr>
        <p:xfrm>
          <a:off x="18081" y="1669288"/>
          <a:ext cx="12155837" cy="192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D75EAB39-3482-F9F6-B3BA-8BC2C9E00849}"/>
              </a:ext>
            </a:extLst>
          </p:cNvPr>
          <p:cNvSpPr/>
          <p:nvPr/>
        </p:nvSpPr>
        <p:spPr>
          <a:xfrm>
            <a:off x="8110451" y="1416315"/>
            <a:ext cx="4036084" cy="3015175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s-EC" sz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Parque Central de Sinincay</a:t>
            </a:r>
            <a:endParaRPr lang="es-EC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s-EC" sz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Parque la Victoria de Sinincay</a:t>
            </a:r>
            <a:endParaRPr lang="es-EC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s-EC" sz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Parque Lineal entrada a Sinincay</a:t>
            </a:r>
            <a:endParaRPr lang="es-EC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s-EC" sz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Área Verde Cancha de Chachipamba</a:t>
            </a:r>
            <a:endParaRPr lang="es-EC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s-EC" sz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Parque Chictarrumi</a:t>
            </a:r>
            <a:endParaRPr lang="es-EC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s-EC" sz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Área verde Ma. Auxiliadora Yanaturo, Parque Fátima</a:t>
            </a:r>
            <a:endParaRPr lang="es-EC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s-EC" sz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Área Verde Cancha Pumayunga</a:t>
            </a:r>
            <a:endParaRPr lang="es-EC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s-EC" sz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Parque del Carmen de Sinincay</a:t>
            </a:r>
            <a:endParaRPr lang="es-EC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s-EC" sz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Área Verde Pumayunga Bajo</a:t>
            </a:r>
            <a:endParaRPr lang="es-EC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s-EC" sz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Área Verde Tres Cruces Parque Lineal </a:t>
            </a:r>
            <a:endParaRPr lang="es-EC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s-EC" sz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Barrio Daniel Duran</a:t>
            </a:r>
            <a:r>
              <a:rPr lang="es-EC" sz="1200" kern="1200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327D858F-2754-C63B-1BF6-765A97362B69}"/>
              </a:ext>
            </a:extLst>
          </p:cNvPr>
          <p:cNvSpPr txBox="1">
            <a:spLocks/>
          </p:cNvSpPr>
          <p:nvPr/>
        </p:nvSpPr>
        <p:spPr>
          <a:xfrm>
            <a:off x="228600" y="19373"/>
            <a:ext cx="11658600" cy="1150956"/>
          </a:xfrm>
          <a:prstGeom prst="rect">
            <a:avLst/>
          </a:prstGeom>
          <a:solidFill>
            <a:schemeClr val="accent6"/>
          </a:solidFill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0" tIns="12065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endParaRPr lang="es-ES" sz="1800" b="1" dirty="0">
              <a:latin typeface="Calibri cuerpo"/>
            </a:endParaRPr>
          </a:p>
          <a:p>
            <a:pPr algn="ctr"/>
            <a:r>
              <a:rPr lang="es-ES" sz="1800" b="1" dirty="0">
                <a:latin typeface="Calibri cuerpo"/>
              </a:rPr>
              <a:t>PROYECTO 3: </a:t>
            </a:r>
            <a:r>
              <a:rPr lang="es-EC" sz="1800" b="1" dirty="0">
                <a:latin typeface="Calibri cuerpo"/>
              </a:rPr>
              <a:t>CONSERVACIÓN, RECUPERACIÓN Y MANTENIMIENTO DE ÁREAS VERDES, RECREACIONALES Y DE BIENESTAR SOCIAL</a:t>
            </a:r>
            <a:endParaRPr lang="es-EC" sz="1800" dirty="0">
              <a:latin typeface="Calibri cuerpo"/>
            </a:endParaRPr>
          </a:p>
          <a:p>
            <a:pPr algn="ctr"/>
            <a:endParaRPr lang="en-US" b="1" dirty="0">
              <a:latin typeface="Calibri cuerpo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A96B3B9-E2EF-D4D7-95B2-AACBF8B3A513}"/>
              </a:ext>
            </a:extLst>
          </p:cNvPr>
          <p:cNvSpPr txBox="1"/>
          <p:nvPr/>
        </p:nvSpPr>
        <p:spPr>
          <a:xfrm>
            <a:off x="421640" y="1582341"/>
            <a:ext cx="54102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endParaRPr lang="es-EC" b="1" dirty="0"/>
          </a:p>
          <a:p>
            <a:pPr algn="just"/>
            <a:r>
              <a:rPr lang="es-EC" sz="1600" b="1" dirty="0">
                <a:latin typeface="Calibri cuerpo"/>
              </a:rPr>
              <a:t>Se ejecuto en coordinación con la EMAC –EP en el marco del CONVENIO 004-2025</a:t>
            </a:r>
            <a:endParaRPr lang="es-EC" sz="1600" dirty="0">
              <a:latin typeface="Calibri cuerpo"/>
            </a:endParaRPr>
          </a:p>
          <a:p>
            <a:pPr algn="just">
              <a:buNone/>
            </a:pPr>
            <a:r>
              <a:rPr lang="es-EC" sz="1600" dirty="0">
                <a:latin typeface="Calibri cuerpo"/>
              </a:rPr>
              <a:t>- Mantenimiento continuo de áreas verdes y espacios recreativos. </a:t>
            </a:r>
            <a:r>
              <a:rPr lang="es-ES" sz="1600" dirty="0">
                <a:latin typeface="Calibri cuerpo"/>
                <a:ea typeface="Calibri" panose="020F0502020204030204" pitchFamily="34" charset="0"/>
                <a:cs typeface="Calibri" panose="020F0502020204030204" pitchFamily="34" charset="0"/>
              </a:rPr>
              <a:t>La intervención abarcó una cobertura total de 41.300 m², que comprendió la totalidad de los parques, parterres y áreas verdes asignadas durante el periodo.</a:t>
            </a:r>
            <a:endParaRPr lang="es-EC" sz="1600" dirty="0">
              <a:latin typeface="Calibri cuerpo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DAC5CD60-3D8F-2936-7C62-D7D17EBF7F6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62" y="3982422"/>
            <a:ext cx="1833126" cy="242780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7AE7A12-761B-19F0-6FFA-5EBFB4057C0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081" y="3982421"/>
            <a:ext cx="1815432" cy="242780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004EDF7-28A9-DADA-4B8C-1F5F000942D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724" y="4005668"/>
            <a:ext cx="3184554" cy="240455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4DA352C-6B47-498C-3D45-6FBE4890137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261" y="4518437"/>
            <a:ext cx="4742477" cy="204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3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diagonales redondeadas 3">
            <a:extLst>
              <a:ext uri="{FF2B5EF4-FFF2-40B4-BE49-F238E27FC236}">
                <a16:creationId xmlns:a16="http://schemas.microsoft.com/office/drawing/2014/main" id="{5623A3D3-D8DF-EC15-7F1F-ADB7E041BCB4}"/>
              </a:ext>
            </a:extLst>
          </p:cNvPr>
          <p:cNvSpPr/>
          <p:nvPr/>
        </p:nvSpPr>
        <p:spPr>
          <a:xfrm>
            <a:off x="557080" y="219835"/>
            <a:ext cx="5780185" cy="887225"/>
          </a:xfrm>
          <a:prstGeom prst="round2Diag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000000"/>
                </a:solidFill>
                <a:latin typeface="Arial" panose="020B0604020202020204" pitchFamily="34" charset="0"/>
              </a:rPr>
              <a:t>SERVICIO DE MANEJO INTEGRADO DE PLAGAS EN LAS INSTALACIONES DEL GAD PARROQUIAL DE SININCAY" </a:t>
            </a: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endParaRPr lang="es-EC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C359A1FB-1BF3-2B96-E6BA-A901499FA154}"/>
              </a:ext>
            </a:extLst>
          </p:cNvPr>
          <p:cNvSpPr/>
          <p:nvPr/>
        </p:nvSpPr>
        <p:spPr>
          <a:xfrm>
            <a:off x="6550943" y="3008826"/>
            <a:ext cx="5519016" cy="265271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Fumigación y control mediante el manejo integrado de plagas (insectos rastreros, moscas y roedores) 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Vivero Parroquial</a:t>
            </a:r>
          </a:p>
          <a:p>
            <a:pPr algn="ctr"/>
            <a:r>
              <a:rPr lang="es-ES" dirty="0"/>
              <a:t>Camposanto Sinincay</a:t>
            </a:r>
          </a:p>
          <a:p>
            <a:pPr algn="ctr"/>
            <a:r>
              <a:rPr lang="es-ES" dirty="0"/>
              <a:t>Bodega del Coliseo de Sinincay</a:t>
            </a:r>
          </a:p>
          <a:p>
            <a:pPr algn="ctr"/>
            <a:r>
              <a:rPr lang="es-ES" dirty="0"/>
              <a:t>Bodega del GAD Parroquial de Sinincay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Cumpliendo en un área aproximada de 3.079,80 m2</a:t>
            </a:r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373C75C-3F9D-9987-9261-5AE9C383A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410" y="1326138"/>
            <a:ext cx="2760281" cy="212181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9E53B08-ADA4-3D33-B32C-B7CD843FD9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172" y="1246786"/>
            <a:ext cx="2437986" cy="239906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913C1AF-079D-6418-C21C-A583B57EB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080" y="3456924"/>
            <a:ext cx="2424930" cy="286127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7D01559-6084-B383-382E-6D150AF78D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559" y="3667027"/>
            <a:ext cx="2647937" cy="255674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B6C037E-398D-4098-8EF9-640AFC36169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5948" y="219835"/>
            <a:ext cx="2664011" cy="59004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92485202-60C5-47A6-9FE0-C166A0FFF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9448" y="1306770"/>
            <a:ext cx="4953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cuerpo"/>
              </a:rPr>
              <a:t>EJECUCIÓN PRESUPUESTARIA: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 cuerp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cuerpo"/>
              </a:rPr>
              <a:t>🟩 Codificado: </a:t>
            </a:r>
            <a:r>
              <a:rPr kumimoji="0" lang="es-EC" altLang="es-EC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cuerpo"/>
              </a:rPr>
              <a:t>USD 5.472,00</a:t>
            </a: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cuerpo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cuerpo"/>
              </a:rPr>
              <a:t>🟩 Devengado: </a:t>
            </a:r>
            <a:r>
              <a:rPr kumimoji="0" lang="es-EC" altLang="es-EC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cuerpo"/>
              </a:rPr>
              <a:t>USD 4.196,62</a:t>
            </a: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cuerp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4057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diagonales redondeadas 6">
            <a:extLst>
              <a:ext uri="{FF2B5EF4-FFF2-40B4-BE49-F238E27FC236}">
                <a16:creationId xmlns:a16="http://schemas.microsoft.com/office/drawing/2014/main" id="{0CDB52F7-99F0-0096-F45E-7C3F888B6DEB}"/>
              </a:ext>
            </a:extLst>
          </p:cNvPr>
          <p:cNvSpPr/>
          <p:nvPr/>
        </p:nvSpPr>
        <p:spPr>
          <a:xfrm>
            <a:off x="266700" y="2128897"/>
            <a:ext cx="4267200" cy="1864100"/>
          </a:xfrm>
          <a:prstGeom prst="round2DiagRect">
            <a:avLst/>
          </a:prstGeom>
          <a:solidFill>
            <a:srgbClr val="14A1B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Se llevó a cabo varias jornadas de capacitación y actividades participativas como el Trueque Ambiental, en la cual se capacitó a un total de 723 personas. </a:t>
            </a:r>
            <a:endParaRPr lang="es-EC" dirty="0"/>
          </a:p>
          <a:p>
            <a:pPr algn="ctr"/>
            <a:endParaRPr lang="es-EC" dirty="0"/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C5A5BC01-F436-8E0C-FABE-AEFDD93D2576}"/>
              </a:ext>
            </a:extLst>
          </p:cNvPr>
          <p:cNvSpPr txBox="1">
            <a:spLocks/>
          </p:cNvSpPr>
          <p:nvPr/>
        </p:nvSpPr>
        <p:spPr>
          <a:xfrm>
            <a:off x="152400" y="136901"/>
            <a:ext cx="7898091" cy="1058623"/>
          </a:xfrm>
          <a:prstGeom prst="rect">
            <a:avLst/>
          </a:prstGeom>
          <a:solidFill>
            <a:srgbClr val="92D050"/>
          </a:solidFill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0" tIns="12065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endParaRPr lang="es-ES" sz="1600" b="1" dirty="0">
              <a:latin typeface="Calibri cuerpo"/>
            </a:endParaRPr>
          </a:p>
          <a:p>
            <a:pPr lvl="0" algn="ctr"/>
            <a:r>
              <a:rPr lang="es-ES" sz="1600" b="1" dirty="0">
                <a:latin typeface="Calibri cuerpo"/>
              </a:rPr>
              <a:t>PROYECTO 4: </a:t>
            </a:r>
            <a:r>
              <a:rPr lang="es-EC" sz="1600" b="1" dirty="0">
                <a:latin typeface="Calibri cuerpo"/>
              </a:rPr>
              <a:t> </a:t>
            </a:r>
            <a:r>
              <a:rPr lang="es-EC" sz="1600" b="1" dirty="0"/>
              <a:t>CONSERVACIÓN Y RECUPERACIÓN DEL PÁRAMO, ZONAS DE RECARGA HÍDRICA, QUEBRADAS Y RÍOS EN VARIOS SECTORES DE LA PARROQUIA.</a:t>
            </a:r>
            <a:endParaRPr lang="es-EC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Calibri cuerpo"/>
            </a:endParaRPr>
          </a:p>
        </p:txBody>
      </p:sp>
      <p:sp>
        <p:nvSpPr>
          <p:cNvPr id="4" name="Rectángulo: esquinas diagonales redondeadas 3">
            <a:extLst>
              <a:ext uri="{FF2B5EF4-FFF2-40B4-BE49-F238E27FC236}">
                <a16:creationId xmlns:a16="http://schemas.microsoft.com/office/drawing/2014/main" id="{A8E9C290-3CC0-34AA-5210-E07B5772F190}"/>
              </a:ext>
            </a:extLst>
          </p:cNvPr>
          <p:cNvSpPr/>
          <p:nvPr/>
        </p:nvSpPr>
        <p:spPr>
          <a:xfrm>
            <a:off x="5486400" y="2033788"/>
            <a:ext cx="6074589" cy="1959210"/>
          </a:xfrm>
          <a:prstGeom prst="round2DiagRect">
            <a:avLst/>
          </a:prstGeom>
          <a:solidFill>
            <a:srgbClr val="14A1B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/>
              <a:t>- Campañas de concientización sobre protección de fuentes hídricas.</a:t>
            </a:r>
          </a:p>
          <a:p>
            <a:r>
              <a:rPr lang="es-MX" dirty="0"/>
              <a:t>- Ejecución de feria de trueque ambiental</a:t>
            </a:r>
          </a:p>
          <a:p>
            <a:r>
              <a:rPr lang="es-MX" dirty="0"/>
              <a:t>- Recolección de </a:t>
            </a:r>
            <a:r>
              <a:rPr lang="es-MX" b="1" dirty="0"/>
              <a:t>15.268 botellas PET</a:t>
            </a:r>
            <a:r>
              <a:rPr lang="es-MX" dirty="0"/>
              <a:t> (≈ 381,7 kg de material reciclable).</a:t>
            </a:r>
          </a:p>
          <a:p>
            <a:r>
              <a:rPr lang="es-MX" dirty="0"/>
              <a:t>- Entrega de </a:t>
            </a:r>
            <a:r>
              <a:rPr lang="es-MX" b="1" dirty="0"/>
              <a:t>904 plantas</a:t>
            </a:r>
            <a:r>
              <a:rPr lang="es-MX" dirty="0"/>
              <a:t> (forestales, ornamentales y frutales).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9FADB3B-6517-58CE-F24B-D8DA0B182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90600"/>
            <a:ext cx="478849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🟩 Presupuesto </a:t>
            </a:r>
            <a:r>
              <a:rPr lang="es-EC" altLang="es-EC" dirty="0">
                <a:latin typeface="Arial" panose="020B0604020202020204" pitchFamily="34" charset="0"/>
              </a:rPr>
              <a:t>c</a:t>
            </a: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odificado: </a:t>
            </a:r>
            <a:r>
              <a:rPr kumimoji="0" lang="es-EC" altLang="es-EC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USD 2.972,00</a:t>
            </a: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🟩 Presupuesto devengado: </a:t>
            </a:r>
            <a:r>
              <a:rPr kumimoji="0" lang="es-EC" altLang="es-EC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USD 2.910,97</a:t>
            </a: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F2E4E5C-E3EF-6930-C22F-0F9C55EB34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088106"/>
            <a:ext cx="1978698" cy="264613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6B051F3-E401-6787-9C66-FB4C07BA81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098" y="4134136"/>
            <a:ext cx="3749123" cy="228235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16ECF4D-1761-BB51-3D0A-315C536D2D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605" y="4134136"/>
            <a:ext cx="2937329" cy="240408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5820DC3F-5CD0-F7E7-5316-0F7DD54F89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221" y="4134136"/>
            <a:ext cx="3174314" cy="245519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CD72960-905B-4161-8F9B-905FAF5F1A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5948" y="219835"/>
            <a:ext cx="2664011" cy="590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309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diagonales redondeadas 2">
            <a:extLst>
              <a:ext uri="{FF2B5EF4-FFF2-40B4-BE49-F238E27FC236}">
                <a16:creationId xmlns:a16="http://schemas.microsoft.com/office/drawing/2014/main" id="{6A2E9F15-F003-53DC-D948-0C4A6D2AE00F}"/>
              </a:ext>
            </a:extLst>
          </p:cNvPr>
          <p:cNvSpPr/>
          <p:nvPr/>
        </p:nvSpPr>
        <p:spPr>
          <a:xfrm>
            <a:off x="228600" y="1442090"/>
            <a:ext cx="9673865" cy="2311055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b="1" dirty="0">
                <a:solidFill>
                  <a:schemeClr val="tx1"/>
                </a:solidFill>
              </a:rPr>
              <a:t>Resultados:</a:t>
            </a:r>
          </a:p>
          <a:p>
            <a:pPr algn="just"/>
            <a:endParaRPr lang="es-EC" dirty="0">
              <a:solidFill>
                <a:schemeClr val="tx1"/>
              </a:solidFill>
            </a:endParaRP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es-EC" dirty="0">
                <a:solidFill>
                  <a:schemeClr val="tx1"/>
                </a:solidFill>
              </a:rPr>
              <a:t>Se realizó la adquisición de maquinaria, herramientas e insumos para mantenimiento ambiental. 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es-EC" dirty="0">
                <a:solidFill>
                  <a:schemeClr val="tx1"/>
                </a:solidFill>
              </a:rPr>
              <a:t>Se implementaron mejoras en el vivero parroquial. 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es-EC" dirty="0">
                <a:solidFill>
                  <a:schemeClr val="tx1"/>
                </a:solidFill>
              </a:rPr>
              <a:t>Se desarrollaron mingas comunitarias de reforestación. 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es-EC" dirty="0">
                <a:solidFill>
                  <a:schemeClr val="tx1"/>
                </a:solidFill>
              </a:rPr>
              <a:t>Se sembró 2.828 plantas nativas.  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es-EC" dirty="0">
                <a:solidFill>
                  <a:schemeClr val="tx1"/>
                </a:solidFill>
              </a:rPr>
              <a:t>Se garantizó el mantenimiento de áreas verdes mediante recursos operativos. </a:t>
            </a: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6FEB272D-4EB4-04AE-07DB-4075BF95454C}"/>
              </a:ext>
            </a:extLst>
          </p:cNvPr>
          <p:cNvSpPr txBox="1">
            <a:spLocks/>
          </p:cNvSpPr>
          <p:nvPr/>
        </p:nvSpPr>
        <p:spPr>
          <a:xfrm>
            <a:off x="76200" y="113781"/>
            <a:ext cx="9238268" cy="1120178"/>
          </a:xfrm>
          <a:prstGeom prst="rect">
            <a:avLst/>
          </a:prstGeom>
          <a:solidFill>
            <a:srgbClr val="E2AE08"/>
          </a:solidFill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0" tIns="12065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endParaRPr lang="es-ES" sz="1800" b="1" dirty="0">
              <a:latin typeface="Calibri cuerpo"/>
            </a:endParaRPr>
          </a:p>
          <a:p>
            <a:pPr algn="ctr"/>
            <a:r>
              <a:rPr lang="es-ES" sz="1800" b="1" dirty="0">
                <a:latin typeface="Calibri cuerpo"/>
              </a:rPr>
              <a:t>PROYECTO 5. </a:t>
            </a:r>
            <a:r>
              <a:rPr lang="es-MX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PRESERVACIÓN DE LA BIODIVERSIDAD VEGETAL LOCAL PARA EL DESARROLLO SOSTENIBLE DEL TERRITORIO A TRAVÉS DE LA  EDUCACIÓN AMBIENTAL, PRODUCCIÓN Y APROVECHAMIENTO DEL RECURSO FORESTAL</a:t>
            </a:r>
            <a:r>
              <a:rPr lang="es-ES" sz="1800" b="1" dirty="0">
                <a:latin typeface="Calibri cuerpo"/>
              </a:rPr>
              <a:t> </a:t>
            </a:r>
            <a:endParaRPr lang="en-US" b="1" dirty="0">
              <a:latin typeface="Calibri cuerpo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874094B3-B600-67C0-6286-6696C7BFB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824" y="4215581"/>
            <a:ext cx="3541966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🟩 Presupuesto codificado: </a:t>
            </a:r>
            <a:r>
              <a:rPr kumimoji="0" lang="es-EC" altLang="es-EC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USD 20.919,69</a:t>
            </a: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🟩 Presupuesto devengado: </a:t>
            </a:r>
            <a:r>
              <a:rPr kumimoji="0" lang="es-EC" altLang="es-EC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USD 17.427,17</a:t>
            </a:r>
            <a:r>
              <a:rPr kumimoji="0" lang="es-EC" altLang="es-EC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021F4AB-090C-2176-66FD-F9A82B117C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334" y="3886200"/>
            <a:ext cx="3706745" cy="244861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E265DE9-9443-192A-AB93-0C1A7D9DC4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361" y="1671098"/>
            <a:ext cx="2100598" cy="2082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D4B55B91-5C01-7A95-30CF-24DF3101E9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042" y="4084162"/>
            <a:ext cx="3604917" cy="2052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606C555-39A3-418E-B7B8-F8A6109C06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5948" y="219835"/>
            <a:ext cx="2664011" cy="590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970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>
            <a:extLst>
              <a:ext uri="{FF2B5EF4-FFF2-40B4-BE49-F238E27FC236}">
                <a16:creationId xmlns:a16="http://schemas.microsoft.com/office/drawing/2014/main" id="{A03DE0F5-388E-7BEB-1560-5D574C891AC4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11734800" cy="93551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endParaRPr lang="es-ES" b="1" dirty="0">
              <a:latin typeface="Calibri cuerpo"/>
            </a:endParaRPr>
          </a:p>
          <a:p>
            <a:pPr algn="ctr"/>
            <a:r>
              <a:rPr lang="es-ES" b="1" dirty="0">
                <a:latin typeface="Calibri cuerpo"/>
              </a:rPr>
              <a:t>PROYECTO 6: </a:t>
            </a:r>
            <a:r>
              <a:rPr lang="es-MX" b="1" dirty="0">
                <a:latin typeface="Calibri cuerpo"/>
              </a:rPr>
              <a:t>FORTALECIMIENTO DE LA BIODIVERSIDAD VEGETAL LOCAL PARA UN TERRITORIO SOSTENIBLE A TRAVÉS DE LA FORESTACIÓN Y REFORESTACIÓN</a:t>
            </a:r>
            <a:endParaRPr lang="en-US" b="1" dirty="0">
              <a:latin typeface="Calibri cuerpo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437B587-EC2B-2226-0A80-732BA8C44BE0}"/>
              </a:ext>
            </a:extLst>
          </p:cNvPr>
          <p:cNvSpPr txBox="1"/>
          <p:nvPr/>
        </p:nvSpPr>
        <p:spPr>
          <a:xfrm>
            <a:off x="4754060" y="981142"/>
            <a:ext cx="38514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MX" b="1" dirty="0"/>
              <a:t>EJECUCIÓN PRESUPUESTARIA Ley 047</a:t>
            </a:r>
          </a:p>
          <a:p>
            <a:pPr>
              <a:buNone/>
            </a:pPr>
            <a:endParaRPr lang="es-MX" b="1" dirty="0"/>
          </a:p>
          <a:p>
            <a:r>
              <a:rPr lang="es-MX" dirty="0"/>
              <a:t>🟩 Codificado: </a:t>
            </a:r>
            <a:r>
              <a:rPr lang="es-MX" b="1" dirty="0"/>
              <a:t>USD 19.190,83</a:t>
            </a:r>
            <a:r>
              <a:rPr lang="es-MX" dirty="0"/>
              <a:t> </a:t>
            </a:r>
          </a:p>
          <a:p>
            <a:r>
              <a:rPr lang="es-MX" dirty="0"/>
              <a:t>🟩 Devengado: </a:t>
            </a:r>
            <a:r>
              <a:rPr lang="es-MX" b="1" dirty="0"/>
              <a:t>USD 9.304,62</a:t>
            </a:r>
            <a:endParaRPr lang="es-MX" dirty="0"/>
          </a:p>
        </p:txBody>
      </p:sp>
      <p:sp>
        <p:nvSpPr>
          <p:cNvPr id="9" name="Rectángulo: esquinas diagonales redondeadas 8">
            <a:extLst>
              <a:ext uri="{FF2B5EF4-FFF2-40B4-BE49-F238E27FC236}">
                <a16:creationId xmlns:a16="http://schemas.microsoft.com/office/drawing/2014/main" id="{83604FBD-9C4F-075F-1B91-5808FAAF3DC9}"/>
              </a:ext>
            </a:extLst>
          </p:cNvPr>
          <p:cNvSpPr/>
          <p:nvPr/>
        </p:nvSpPr>
        <p:spPr>
          <a:xfrm>
            <a:off x="533399" y="2192229"/>
            <a:ext cx="10668000" cy="1892075"/>
          </a:xfrm>
          <a:prstGeom prst="round2DiagRect">
            <a:avLst/>
          </a:prstGeom>
          <a:solidFill>
            <a:srgbClr val="FF99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b="1" dirty="0"/>
              <a:t>Resultados:</a:t>
            </a:r>
          </a:p>
          <a:p>
            <a:pPr algn="just"/>
            <a:endParaRPr lang="es-EC" b="1" dirty="0"/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es-EC" dirty="0"/>
              <a:t>Se elaboró el Plan de Manejo Ambiental para forestación y reforestación. 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es-EC" dirty="0"/>
              <a:t>Se conformó una brigada forestal integrada por 45 participantes mediante capacitación interinstitucional con el Cuerpo de Bomberos Cuenca y ETAPA EP. 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es-EC" dirty="0"/>
              <a:t>Se fortalece la prevención de incendios y protección ambiental. </a:t>
            </a:r>
          </a:p>
          <a:p>
            <a:pPr lvl="0"/>
            <a:endParaRPr lang="es-EC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F6B72C5-5BEB-3796-3ADF-466E912C69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831" y="4205827"/>
            <a:ext cx="4019137" cy="255891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19A6769-75AB-F909-F09D-3BBC24AA58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402" y="4134085"/>
            <a:ext cx="2519389" cy="272391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1923537-C03D-5005-95E7-25C46FA27F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790" y="4113143"/>
            <a:ext cx="2200209" cy="269119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4C0FB94-2255-DB62-45D6-9161ACB2F59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517" y="4216585"/>
            <a:ext cx="2686373" cy="255891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627C6EF-720C-0CF7-363A-A4076C0430D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70956"/>
            <a:ext cx="2848381" cy="26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38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34505"/>
            <a:ext cx="12192000" cy="523875"/>
            <a:chOff x="0" y="6334505"/>
            <a:chExt cx="12192000" cy="523875"/>
          </a:xfrm>
          <a:solidFill>
            <a:schemeClr val="accent1"/>
          </a:solidFill>
        </p:grpSpPr>
        <p:sp>
          <p:nvSpPr>
            <p:cNvPr id="3" name="object 3"/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334505"/>
              <a:ext cx="12189460" cy="64135"/>
            </a:xfrm>
            <a:custGeom>
              <a:avLst/>
              <a:gdLst/>
              <a:ahLst/>
              <a:cxnLst/>
              <a:rect l="l" t="t" r="r" b="b"/>
              <a:pathLst>
                <a:path w="12189460" h="64135">
                  <a:moveTo>
                    <a:pt x="12188952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12188952" y="64008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207769" y="4343400"/>
            <a:ext cx="9875520" cy="0"/>
          </a:xfrm>
          <a:custGeom>
            <a:avLst/>
            <a:gdLst/>
            <a:ahLst/>
            <a:cxnLst/>
            <a:rect l="l" t="t" r="r" b="b"/>
            <a:pathLst>
              <a:path w="9875520">
                <a:moveTo>
                  <a:pt x="0" y="0"/>
                </a:moveTo>
                <a:lnTo>
                  <a:pt x="9875520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27DC70-E5FA-E1FA-E503-44A1FA22F5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1172419"/>
            <a:ext cx="3539490" cy="7839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34096A60-09D5-4345-9BAD-FDB0B320BB34}"/>
              </a:ext>
            </a:extLst>
          </p:cNvPr>
          <p:cNvSpPr txBox="1">
            <a:spLocks/>
          </p:cNvSpPr>
          <p:nvPr/>
        </p:nvSpPr>
        <p:spPr>
          <a:xfrm>
            <a:off x="1207769" y="4631625"/>
            <a:ext cx="1013142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51435" algn="r">
              <a:spcBef>
                <a:spcPts val="100"/>
              </a:spcBef>
            </a:pPr>
            <a:r>
              <a:rPr lang="pt-BR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ING. FREDY GORDILLO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725C5B7A-B2E6-4769-BF11-11DA90B3A4C3}"/>
              </a:ext>
            </a:extLst>
          </p:cNvPr>
          <p:cNvSpPr txBox="1">
            <a:spLocks/>
          </p:cNvSpPr>
          <p:nvPr/>
        </p:nvSpPr>
        <p:spPr>
          <a:xfrm>
            <a:off x="1848167" y="3546781"/>
            <a:ext cx="8493125" cy="919162"/>
          </a:xfrm>
          <a:prstGeom prst="rect">
            <a:avLst/>
          </a:prstGeom>
        </p:spPr>
        <p:txBody>
          <a:bodyPr wrap="square" lIns="0" tIns="0" rIns="0" bIns="0">
            <a:normAutofit fontScale="62500" lnSpcReduction="20000"/>
          </a:bodyPr>
          <a:lstStyle>
            <a:lvl1pPr marL="0">
              <a:defRPr sz="1800" b="0" i="0">
                <a:solidFill>
                  <a:srgbClr val="AC461F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800" kern="0" dirty="0">
                <a:latin typeface="Century Gothic" panose="020B0502020202020204" pitchFamily="34" charset="0"/>
              </a:rPr>
              <a:t>SISTEMA ECONÓMICO PRODUCTIVO</a:t>
            </a:r>
          </a:p>
          <a:p>
            <a:endParaRPr lang="es-ES" kern="0" dirty="0">
              <a:latin typeface="Century Gothic" panose="020B0502020202020204" pitchFamily="34" charset="0"/>
            </a:endParaRPr>
          </a:p>
          <a:p>
            <a:endParaRPr lang="es-EC" kern="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object 2">
            <a:extLst>
              <a:ext uri="{FF2B5EF4-FFF2-40B4-BE49-F238E27FC236}">
                <a16:creationId xmlns:a16="http://schemas.microsoft.com/office/drawing/2014/main" id="{87FF8F5E-D12B-BDC1-6E72-B95196259FC8}"/>
              </a:ext>
            </a:extLst>
          </p:cNvPr>
          <p:cNvGrpSpPr/>
          <p:nvPr/>
        </p:nvGrpSpPr>
        <p:grpSpPr>
          <a:xfrm>
            <a:off x="0" y="6334505"/>
            <a:ext cx="9372600" cy="523875"/>
            <a:chOff x="0" y="6334505"/>
            <a:chExt cx="12192000" cy="523875"/>
          </a:xfrm>
          <a:solidFill>
            <a:schemeClr val="accent1"/>
          </a:solidFill>
        </p:grpSpPr>
        <p:sp>
          <p:nvSpPr>
            <p:cNvPr id="15" name="object 3">
              <a:extLst>
                <a:ext uri="{FF2B5EF4-FFF2-40B4-BE49-F238E27FC236}">
                  <a16:creationId xmlns:a16="http://schemas.microsoft.com/office/drawing/2014/main" id="{A13E365E-5089-312F-9D91-F2C4E7C43C6A}"/>
                </a:ext>
              </a:extLst>
            </p:cNvPr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12D25184-B1CC-1385-EF84-9F22736C581A}"/>
                </a:ext>
              </a:extLst>
            </p:cNvPr>
            <p:cNvSpPr/>
            <p:nvPr/>
          </p:nvSpPr>
          <p:spPr>
            <a:xfrm>
              <a:off x="0" y="6334505"/>
              <a:ext cx="12189460" cy="64135"/>
            </a:xfrm>
            <a:custGeom>
              <a:avLst/>
              <a:gdLst/>
              <a:ahLst/>
              <a:cxnLst/>
              <a:rect l="l" t="t" r="r" b="b"/>
              <a:pathLst>
                <a:path w="12189460" h="64135">
                  <a:moveTo>
                    <a:pt x="12188952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12188952" y="64008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FAE65DA4-B9AD-118D-AE34-44979B9036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2136" y="237297"/>
            <a:ext cx="2015490" cy="44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bject 5">
            <a:extLst>
              <a:ext uri="{FF2B5EF4-FFF2-40B4-BE49-F238E27FC236}">
                <a16:creationId xmlns:a16="http://schemas.microsoft.com/office/drawing/2014/main" id="{9AA82DB8-205B-4D23-B09B-5A6A51A233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00" y="784485"/>
            <a:ext cx="8695373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s-MX" sz="18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PROGRAMA </a:t>
            </a:r>
            <a:br>
              <a:rPr lang="es-MX" sz="18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18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REACTIVACIÓN  Y FORTALECIMIENTO ECONÓMICO PRODUCTIVO DE LA PARROQUIA SININCAY.</a:t>
            </a:r>
            <a:endParaRPr lang="es-MX" sz="1800" b="1" spc="-5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Bocadillo: ovalado 2">
            <a:extLst>
              <a:ext uri="{FF2B5EF4-FFF2-40B4-BE49-F238E27FC236}">
                <a16:creationId xmlns:a16="http://schemas.microsoft.com/office/drawing/2014/main" id="{C370B165-D123-474B-9C10-E32E1902BE2A}"/>
              </a:ext>
            </a:extLst>
          </p:cNvPr>
          <p:cNvSpPr/>
          <p:nvPr/>
        </p:nvSpPr>
        <p:spPr>
          <a:xfrm>
            <a:off x="8609134" y="4658215"/>
            <a:ext cx="2439866" cy="1447800"/>
          </a:xfrm>
          <a:prstGeom prst="wedgeEllipseCallout">
            <a:avLst>
              <a:gd name="adj1" fmla="val -71915"/>
              <a:gd name="adj2" fmla="val 23068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/>
              <a:t>SALDO: $12.692,31 suministros agropecuarios y servicio de señalética turística, pagos en 2026</a:t>
            </a:r>
            <a:endParaRPr lang="en-US" sz="1200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963296A-B4DA-477B-A618-7F52E3B6D78B}"/>
              </a:ext>
            </a:extLst>
          </p:cNvPr>
          <p:cNvGraphicFramePr>
            <a:graphicFrameLocks noGrp="1"/>
          </p:cNvGraphicFramePr>
          <p:nvPr/>
        </p:nvGraphicFramePr>
        <p:xfrm>
          <a:off x="1447800" y="4841080"/>
          <a:ext cx="6681751" cy="11434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8578">
                  <a:extLst>
                    <a:ext uri="{9D8B030D-6E8A-4147-A177-3AD203B41FA5}">
                      <a16:colId xmlns:a16="http://schemas.microsoft.com/office/drawing/2014/main" val="3068374845"/>
                    </a:ext>
                  </a:extLst>
                </a:gridCol>
                <a:gridCol w="2593951">
                  <a:extLst>
                    <a:ext uri="{9D8B030D-6E8A-4147-A177-3AD203B41FA5}">
                      <a16:colId xmlns:a16="http://schemas.microsoft.com/office/drawing/2014/main" val="3618218696"/>
                    </a:ext>
                  </a:extLst>
                </a:gridCol>
                <a:gridCol w="1689222">
                  <a:extLst>
                    <a:ext uri="{9D8B030D-6E8A-4147-A177-3AD203B41FA5}">
                      <a16:colId xmlns:a16="http://schemas.microsoft.com/office/drawing/2014/main" val="2973933605"/>
                    </a:ext>
                  </a:extLst>
                </a:gridCol>
              </a:tblGrid>
              <a:tr h="195990">
                <a:tc>
                  <a:txBody>
                    <a:bodyPr/>
                    <a:lstStyle/>
                    <a:p>
                      <a:pPr marL="54038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PRESUPUESTO CODIFICADO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4038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PRESUPUESTO DEVENGADO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403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CUMPLI</a:t>
                      </a:r>
                    </a:p>
                    <a:p>
                      <a:pPr marL="5403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MIENTO 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3289862"/>
                  </a:ext>
                </a:extLst>
              </a:tr>
              <a:tr h="569507">
                <a:tc>
                  <a:txBody>
                    <a:bodyPr/>
                    <a:lstStyle/>
                    <a:p>
                      <a:pPr marL="54038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 $ 135.524,32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4038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$ 122.832,01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4038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91 %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0612897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751B314E-92CC-4ED8-BD97-97AAA20BA6BD}"/>
              </a:ext>
            </a:extLst>
          </p:cNvPr>
          <p:cNvGraphicFramePr>
            <a:graphicFrameLocks noGrp="1"/>
          </p:cNvGraphicFramePr>
          <p:nvPr/>
        </p:nvGraphicFramePr>
        <p:xfrm>
          <a:off x="1143000" y="1735990"/>
          <a:ext cx="8510551" cy="28214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46582">
                  <a:extLst>
                    <a:ext uri="{9D8B030D-6E8A-4147-A177-3AD203B41FA5}">
                      <a16:colId xmlns:a16="http://schemas.microsoft.com/office/drawing/2014/main" val="2626196069"/>
                    </a:ext>
                  </a:extLst>
                </a:gridCol>
                <a:gridCol w="1563969">
                  <a:extLst>
                    <a:ext uri="{9D8B030D-6E8A-4147-A177-3AD203B41FA5}">
                      <a16:colId xmlns:a16="http://schemas.microsoft.com/office/drawing/2014/main" val="3870549899"/>
                    </a:ext>
                  </a:extLst>
                </a:gridCol>
              </a:tblGrid>
              <a:tr h="3696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PROYECTO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$ DEVENGADO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056671"/>
                  </a:ext>
                </a:extLst>
              </a:tr>
              <a:tr h="697137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>
                          <a:effectLst/>
                        </a:rPr>
                        <a:t>P1. Impulso a la producción agropecuaria, emprendimientos y comercialización en la parroquia Sinincay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</a:rPr>
                        <a:t>45.661,13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47833115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>
                          <a:effectLst/>
                        </a:rPr>
                        <a:t>P2. Proyecto de Fortalecimiento de los recursos turísticos de la parroquia y dinamización de la economía local.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</a:rPr>
                        <a:t>8603,77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3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>
                          <a:effectLst/>
                        </a:rPr>
                        <a:t>P3. Proyecto para la dotación de sistemas de riego parcelario en la parroquia Sinincay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</a:rPr>
                        <a:t>68.567,11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0303094"/>
                  </a:ext>
                </a:extLst>
              </a:tr>
              <a:tr h="383042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u="none" strike="noStrike" dirty="0">
                          <a:effectLst/>
                        </a:rPr>
                        <a:t>TOTAL $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u="none" strike="noStrike" dirty="0">
                          <a:effectLst/>
                        </a:rPr>
                        <a:t>122.832,01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35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578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C903B258-FB1D-843E-0B04-173450C32F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8234" y="340664"/>
            <a:ext cx="2015490" cy="446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object 2">
            <a:extLst>
              <a:ext uri="{FF2B5EF4-FFF2-40B4-BE49-F238E27FC236}">
                <a16:creationId xmlns:a16="http://schemas.microsoft.com/office/drawing/2014/main" id="{B9CB0B56-97FE-82AB-0099-3A1CB054EB75}"/>
              </a:ext>
            </a:extLst>
          </p:cNvPr>
          <p:cNvGrpSpPr/>
          <p:nvPr/>
        </p:nvGrpSpPr>
        <p:grpSpPr>
          <a:xfrm>
            <a:off x="0" y="6334505"/>
            <a:ext cx="12192000" cy="523875"/>
            <a:chOff x="0" y="6334505"/>
            <a:chExt cx="12192000" cy="523875"/>
          </a:xfrm>
          <a:solidFill>
            <a:schemeClr val="accent1"/>
          </a:solidFill>
        </p:grpSpPr>
        <p:sp>
          <p:nvSpPr>
            <p:cNvPr id="17" name="object 3">
              <a:extLst>
                <a:ext uri="{FF2B5EF4-FFF2-40B4-BE49-F238E27FC236}">
                  <a16:creationId xmlns:a16="http://schemas.microsoft.com/office/drawing/2014/main" id="{ADB04074-7571-4EF3-CC4A-7261C0C3AC9E}"/>
                </a:ext>
              </a:extLst>
            </p:cNvPr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4">
              <a:extLst>
                <a:ext uri="{FF2B5EF4-FFF2-40B4-BE49-F238E27FC236}">
                  <a16:creationId xmlns:a16="http://schemas.microsoft.com/office/drawing/2014/main" id="{EE8DFB20-B258-E280-A903-486ADE6EB4D2}"/>
                </a:ext>
              </a:extLst>
            </p:cNvPr>
            <p:cNvSpPr/>
            <p:nvPr/>
          </p:nvSpPr>
          <p:spPr>
            <a:xfrm>
              <a:off x="0" y="6334505"/>
              <a:ext cx="12189460" cy="64135"/>
            </a:xfrm>
            <a:custGeom>
              <a:avLst/>
              <a:gdLst/>
              <a:ahLst/>
              <a:cxnLst/>
              <a:rect l="l" t="t" r="r" b="b"/>
              <a:pathLst>
                <a:path w="12189460" h="64135">
                  <a:moveTo>
                    <a:pt x="12188952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12188952" y="64008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5">
            <a:extLst>
              <a:ext uri="{FF2B5EF4-FFF2-40B4-BE49-F238E27FC236}">
                <a16:creationId xmlns:a16="http://schemas.microsoft.com/office/drawing/2014/main" id="{40E68B51-3868-1652-B8FC-DE7FE8B96A81}"/>
              </a:ext>
            </a:extLst>
          </p:cNvPr>
          <p:cNvSpPr txBox="1">
            <a:spLocks/>
          </p:cNvSpPr>
          <p:nvPr/>
        </p:nvSpPr>
        <p:spPr>
          <a:xfrm>
            <a:off x="685800" y="487195"/>
            <a:ext cx="8686800" cy="31995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0" tIns="12065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r>
              <a:rPr lang="es-ES" b="1" dirty="0"/>
              <a:t>GRUPOS DE AGRO PRODUCTORES EN LA PARROQUIA SININCAY 2025. </a:t>
            </a:r>
            <a:endParaRPr lang="en-US" b="1" dirty="0"/>
          </a:p>
        </p:txBody>
      </p:sp>
      <p:sp>
        <p:nvSpPr>
          <p:cNvPr id="2" name="Bocadillo: ovalado 1">
            <a:extLst>
              <a:ext uri="{FF2B5EF4-FFF2-40B4-BE49-F238E27FC236}">
                <a16:creationId xmlns:a16="http://schemas.microsoft.com/office/drawing/2014/main" id="{FA875DD6-CB42-455F-AFC0-65A87E0E757D}"/>
              </a:ext>
            </a:extLst>
          </p:cNvPr>
          <p:cNvSpPr/>
          <p:nvPr/>
        </p:nvSpPr>
        <p:spPr>
          <a:xfrm>
            <a:off x="9067432" y="2194013"/>
            <a:ext cx="2283462" cy="1366774"/>
          </a:xfrm>
          <a:prstGeom prst="wedgeEllipseCallout">
            <a:avLst>
              <a:gd name="adj1" fmla="val -44244"/>
              <a:gd name="adj2" fmla="val 5632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/>
              <a:t>354 </a:t>
            </a:r>
            <a:r>
              <a:rPr lang="es-EC" sz="1700" dirty="0"/>
              <a:t>BENEFICIARIOS</a:t>
            </a:r>
            <a:endParaRPr lang="en-US" sz="1700" dirty="0"/>
          </a:p>
        </p:txBody>
      </p:sp>
      <p:sp>
        <p:nvSpPr>
          <p:cNvPr id="3" name="Bocadillo: rectángulo con esquinas redondeadas 2">
            <a:extLst>
              <a:ext uri="{FF2B5EF4-FFF2-40B4-BE49-F238E27FC236}">
                <a16:creationId xmlns:a16="http://schemas.microsoft.com/office/drawing/2014/main" id="{ACC45AE1-6077-472B-B21C-523400A01786}"/>
              </a:ext>
            </a:extLst>
          </p:cNvPr>
          <p:cNvSpPr/>
          <p:nvPr/>
        </p:nvSpPr>
        <p:spPr>
          <a:xfrm>
            <a:off x="9674494" y="1274117"/>
            <a:ext cx="1676400" cy="643803"/>
          </a:xfrm>
          <a:prstGeom prst="wedgeRoundRect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27 GRUPOS</a:t>
            </a:r>
            <a:endParaRPr lang="en-US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409C781-BA94-4720-83AD-1D423CC43CDD}"/>
              </a:ext>
            </a:extLst>
          </p:cNvPr>
          <p:cNvGraphicFramePr>
            <a:graphicFrameLocks noGrp="1"/>
          </p:cNvGraphicFramePr>
          <p:nvPr/>
        </p:nvGraphicFramePr>
        <p:xfrm>
          <a:off x="1600200" y="990600"/>
          <a:ext cx="7315201" cy="55395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7959">
                  <a:extLst>
                    <a:ext uri="{9D8B030D-6E8A-4147-A177-3AD203B41FA5}">
                      <a16:colId xmlns:a16="http://schemas.microsoft.com/office/drawing/2014/main" val="2033964588"/>
                    </a:ext>
                  </a:extLst>
                </a:gridCol>
                <a:gridCol w="1016243">
                  <a:extLst>
                    <a:ext uri="{9D8B030D-6E8A-4147-A177-3AD203B41FA5}">
                      <a16:colId xmlns:a16="http://schemas.microsoft.com/office/drawing/2014/main" val="1817781922"/>
                    </a:ext>
                  </a:extLst>
                </a:gridCol>
                <a:gridCol w="420515">
                  <a:extLst>
                    <a:ext uri="{9D8B030D-6E8A-4147-A177-3AD203B41FA5}">
                      <a16:colId xmlns:a16="http://schemas.microsoft.com/office/drawing/2014/main" val="1982519222"/>
                    </a:ext>
                  </a:extLst>
                </a:gridCol>
                <a:gridCol w="2417959">
                  <a:extLst>
                    <a:ext uri="{9D8B030D-6E8A-4147-A177-3AD203B41FA5}">
                      <a16:colId xmlns:a16="http://schemas.microsoft.com/office/drawing/2014/main" val="3379596197"/>
                    </a:ext>
                  </a:extLst>
                </a:gridCol>
                <a:gridCol w="1042525">
                  <a:extLst>
                    <a:ext uri="{9D8B030D-6E8A-4147-A177-3AD203B41FA5}">
                      <a16:colId xmlns:a16="http://schemas.microsoft.com/office/drawing/2014/main" val="2955627716"/>
                    </a:ext>
                  </a:extLst>
                </a:gridCol>
              </a:tblGrid>
              <a:tr h="1912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GRUPO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BENEFIC.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15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GRUPO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BENEFIC.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79679614"/>
                  </a:ext>
                </a:extLst>
              </a:tr>
              <a:tr h="377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Los </a:t>
                      </a:r>
                      <a:r>
                        <a:rPr lang="en-US" sz="1600" u="none" strike="noStrike" dirty="0" err="1">
                          <a:effectLst/>
                        </a:rPr>
                        <a:t>Lirios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Racar</a:t>
                      </a:r>
                      <a:r>
                        <a:rPr lang="en-US" sz="1600" u="none" strike="noStrike" dirty="0">
                          <a:effectLst/>
                        </a:rPr>
                        <a:t> Bajo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Sigcho Pequeñas Familias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73459851"/>
                  </a:ext>
                </a:extLst>
              </a:tr>
              <a:tr h="1912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Galoay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Guabopamba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53716486"/>
                  </a:ext>
                </a:extLst>
              </a:tr>
              <a:tr h="35288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>
                          <a:effectLst/>
                        </a:rPr>
                        <a:t>El Sigcho (Creando Nuevo Futuro)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Unidos por el </a:t>
                      </a:r>
                      <a:r>
                        <a:rPr lang="en-US" sz="1600" u="none" strike="noStrike" dirty="0" err="1">
                          <a:effectLst/>
                        </a:rPr>
                        <a:t>Progreso</a:t>
                      </a:r>
                      <a:r>
                        <a:rPr lang="en-US" sz="1600" u="none" strike="noStrike" dirty="0">
                          <a:effectLst/>
                        </a:rPr>
                        <a:t> (</a:t>
                      </a:r>
                      <a:r>
                        <a:rPr lang="en-US" sz="1600" u="none" strike="noStrike" dirty="0" err="1">
                          <a:effectLst/>
                        </a:rPr>
                        <a:t>Guarangos</a:t>
                      </a:r>
                      <a:r>
                        <a:rPr lang="en-US" sz="1600" u="none" strike="noStrike" dirty="0">
                          <a:effectLst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20344349"/>
                  </a:ext>
                </a:extLst>
              </a:tr>
              <a:tr h="5293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El Salado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 err="1">
                          <a:effectLst/>
                        </a:rPr>
                        <a:t>Asoc</a:t>
                      </a:r>
                      <a:r>
                        <a:rPr lang="es-ES" sz="1600" u="none" strike="noStrike" dirty="0">
                          <a:effectLst/>
                        </a:rPr>
                        <a:t>. Virgen de Guadalupe (Yanaturo Bajo)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58281446"/>
                  </a:ext>
                </a:extLst>
              </a:tr>
              <a:tr h="1912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Chico Patamarca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San Jose El Carmen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35873678"/>
                  </a:ext>
                </a:extLst>
              </a:tr>
              <a:tr h="1912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Cruz Calle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</a:rPr>
                        <a:t>Cochas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97555926"/>
                  </a:ext>
                </a:extLst>
              </a:tr>
              <a:tr h="1912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Los Olivos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</a:rPr>
                        <a:t>Pumayunga</a:t>
                      </a:r>
                      <a:r>
                        <a:rPr lang="en-US" sz="1600" u="none" strike="noStrike" dirty="0">
                          <a:effectLst/>
                        </a:rPr>
                        <a:t> Bajo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29338100"/>
                  </a:ext>
                </a:extLst>
              </a:tr>
              <a:tr h="377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El Carmen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</a:rPr>
                        <a:t>Asociación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Luchando</a:t>
                      </a:r>
                      <a:r>
                        <a:rPr lang="en-US" sz="1600" u="none" strike="noStrike" dirty="0">
                          <a:effectLst/>
                        </a:rPr>
                        <a:t> p </a:t>
                      </a:r>
                      <a:r>
                        <a:rPr lang="en-US" sz="1600" u="none" strike="noStrike" dirty="0" err="1">
                          <a:effectLst/>
                        </a:rPr>
                        <a:t>Futuro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19405986"/>
                  </a:ext>
                </a:extLst>
              </a:tr>
              <a:tr h="1912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Vista Hermosa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San José de Balzay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28079020"/>
                  </a:ext>
                </a:extLst>
              </a:tr>
              <a:tr h="377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El Aliso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</a:rPr>
                        <a:t>Cooperativa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Agropecuaria</a:t>
                      </a:r>
                      <a:r>
                        <a:rPr lang="en-US" sz="1600" u="none" strike="noStrike" dirty="0">
                          <a:effectLst/>
                        </a:rPr>
                        <a:t> Sinincay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97709210"/>
                  </a:ext>
                </a:extLst>
              </a:tr>
              <a:tr h="3528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San Miguel del Carmen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Santa Rosa de Lima (Pampa de Rosas)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77491005"/>
                  </a:ext>
                </a:extLst>
              </a:tr>
              <a:tr h="1912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María Auxiliadora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Nuevos Horizontes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415901"/>
                  </a:ext>
                </a:extLst>
              </a:tr>
              <a:tr h="352884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>
                          <a:effectLst/>
                        </a:rPr>
                        <a:t>Sigcho (Unidos por un Nuevo Objetivo)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El Chorro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48545484"/>
                  </a:ext>
                </a:extLst>
              </a:tr>
              <a:tr h="334773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>
                          <a:effectLst/>
                        </a:rPr>
                        <a:t>Feriantes y comerciantes de Sinincay y El Carmen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283808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384048"/>
            <a:ext cx="7315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rgbClr val="C996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ANÁLISIS DE INGRESOS</a:t>
            </a:r>
            <a:endParaRPr lang="en-US" sz="1100" dirty="0"/>
          </a:p>
        </p:txBody>
      </p:sp>
      <p:sp>
        <p:nvSpPr>
          <p:cNvPr id="3" name="Text 1"/>
          <p:cNvSpPr/>
          <p:nvPr/>
        </p:nvSpPr>
        <p:spPr>
          <a:xfrm>
            <a:off x="640080" y="640080"/>
            <a:ext cx="1088136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13343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¿De </a:t>
            </a:r>
            <a:r>
              <a:rPr lang="en-US" sz="3000" b="1" dirty="0" err="1">
                <a:solidFill>
                  <a:srgbClr val="13343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dónde</a:t>
            </a:r>
            <a:r>
              <a:rPr lang="en-US" sz="3000" b="1" dirty="0">
                <a:solidFill>
                  <a:srgbClr val="13343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r>
              <a:rPr lang="en-US" sz="3000" b="1" dirty="0" err="1">
                <a:solidFill>
                  <a:srgbClr val="13343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provienen</a:t>
            </a:r>
            <a:r>
              <a:rPr lang="en-US" sz="3000" b="1" dirty="0">
                <a:solidFill>
                  <a:srgbClr val="13343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los </a:t>
            </a:r>
            <a:r>
              <a:rPr lang="en-US" sz="3000" b="1" dirty="0" err="1">
                <a:solidFill>
                  <a:srgbClr val="13343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recursos</a:t>
            </a:r>
            <a:r>
              <a:rPr lang="en-US" sz="3000" b="1" dirty="0">
                <a:solidFill>
                  <a:srgbClr val="13343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?</a:t>
            </a:r>
            <a:endParaRPr lang="en-US" sz="3000" dirty="0"/>
          </a:p>
        </p:txBody>
      </p:sp>
      <p:sp>
        <p:nvSpPr>
          <p:cNvPr id="4" name="Shape 2"/>
          <p:cNvSpPr/>
          <p:nvPr/>
        </p:nvSpPr>
        <p:spPr>
          <a:xfrm>
            <a:off x="640080" y="1554480"/>
            <a:ext cx="4206240" cy="4434840"/>
          </a:xfrm>
          <a:prstGeom prst="rect">
            <a:avLst/>
          </a:prstGeom>
          <a:solidFill>
            <a:srgbClr val="13343B"/>
          </a:solidFill>
          <a:ln/>
          <a:effectLst>
            <a:outerShdw blurRad="101600" dist="38100" dir="8100000" algn="bl" rotWithShape="0">
              <a:srgbClr val="000000">
                <a:alpha val="16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640080" y="1554480"/>
            <a:ext cx="4206240" cy="109728"/>
          </a:xfrm>
          <a:prstGeom prst="rect">
            <a:avLst/>
          </a:prstGeom>
          <a:solidFill>
            <a:srgbClr val="C9962E"/>
          </a:solidFill>
          <a:ln/>
        </p:spPr>
      </p:sp>
      <p:sp>
        <p:nvSpPr>
          <p:cNvPr id="6" name="Text 4"/>
          <p:cNvSpPr/>
          <p:nvPr/>
        </p:nvSpPr>
        <p:spPr>
          <a:xfrm>
            <a:off x="868680" y="1965960"/>
            <a:ext cx="374904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200" b="1" dirty="0">
                <a:solidFill>
                  <a:srgbClr val="C9962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85,9 %</a:t>
            </a:r>
            <a:endParaRPr lang="en-US" sz="5200" dirty="0"/>
          </a:p>
        </p:txBody>
      </p:sp>
      <p:sp>
        <p:nvSpPr>
          <p:cNvPr id="7" name="Text 5"/>
          <p:cNvSpPr/>
          <p:nvPr/>
        </p:nvSpPr>
        <p:spPr>
          <a:xfrm>
            <a:off x="868680" y="2971800"/>
            <a:ext cx="374904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 los ingresos proviene de transferencias del GAD Municipal de Cuenca y del Estado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896112" y="3977640"/>
            <a:ext cx="1645920" cy="0"/>
          </a:xfrm>
          <a:prstGeom prst="line">
            <a:avLst/>
          </a:prstGeom>
          <a:noFill/>
          <a:ln w="25400">
            <a:solidFill>
              <a:srgbClr val="2A7F8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868680" y="4114800"/>
            <a:ext cx="379476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C7D3D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 gestión parroquial depende fuertemente de recursos asignados; los ingresos propios (tasas, contribuciones y otros) representan apenas el 3,1 % del total.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5120640" y="1554480"/>
            <a:ext cx="6446520" cy="1371600"/>
          </a:xfrm>
          <a:prstGeom prst="rect">
            <a:avLst/>
          </a:prstGeom>
          <a:solidFill>
            <a:srgbClr val="FFFFFF"/>
          </a:solidFill>
          <a:ln/>
          <a:effectLst>
            <a:outerShdw blurRad="101600" dist="38100" dir="8100000" algn="bl" rotWithShape="0">
              <a:srgbClr val="000000">
                <a:alpha val="16000"/>
              </a:srgbClr>
            </a:outerShdw>
          </a:effectLst>
        </p:spPr>
      </p:sp>
      <p:sp>
        <p:nvSpPr>
          <p:cNvPr id="11" name="Shape 9"/>
          <p:cNvSpPr/>
          <p:nvPr/>
        </p:nvSpPr>
        <p:spPr>
          <a:xfrm>
            <a:off x="5120640" y="1554480"/>
            <a:ext cx="91440" cy="1371600"/>
          </a:xfrm>
          <a:prstGeom prst="rect">
            <a:avLst/>
          </a:prstGeom>
          <a:solidFill>
            <a:srgbClr val="2A7F8C"/>
          </a:solidFill>
          <a:ln/>
        </p:spPr>
      </p:sp>
      <p:sp>
        <p:nvSpPr>
          <p:cNvPr id="12" name="Shape 10"/>
          <p:cNvSpPr/>
          <p:nvPr/>
        </p:nvSpPr>
        <p:spPr>
          <a:xfrm>
            <a:off x="5349240" y="1920240"/>
            <a:ext cx="640080" cy="640080"/>
          </a:xfrm>
          <a:prstGeom prst="ellipse">
            <a:avLst/>
          </a:prstGeom>
          <a:solidFill>
            <a:srgbClr val="13343B"/>
          </a:solidFill>
          <a:ln/>
        </p:spPr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061972"/>
            <a:ext cx="365760" cy="365760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6217920" y="1719072"/>
            <a:ext cx="3931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50" b="1" dirty="0">
                <a:solidFill>
                  <a:srgbClr val="13343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Presupuesto Participativo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9784080" y="1700784"/>
            <a:ext cx="1691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500" b="1" dirty="0">
                <a:solidFill>
                  <a:srgbClr val="A87E1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$1.148.311,28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6217920" y="2103120"/>
            <a:ext cx="51206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30" dirty="0">
                <a:solidFill>
                  <a:srgbClr val="6E7B7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 mayor fuente (59,3 %). Incluye la asignación 2025 y la liquidación del ejercicio 2024 transferida por el GAD Municipal de Cuenca.</a:t>
            </a:r>
            <a:endParaRPr lang="en-US" sz="1030" dirty="0"/>
          </a:p>
        </p:txBody>
      </p:sp>
      <p:sp>
        <p:nvSpPr>
          <p:cNvPr id="17" name="Shape 14"/>
          <p:cNvSpPr/>
          <p:nvPr/>
        </p:nvSpPr>
        <p:spPr>
          <a:xfrm>
            <a:off x="5120640" y="3063240"/>
            <a:ext cx="6446520" cy="1371600"/>
          </a:xfrm>
          <a:prstGeom prst="rect">
            <a:avLst/>
          </a:prstGeom>
          <a:solidFill>
            <a:srgbClr val="FFFFFF"/>
          </a:solidFill>
          <a:ln/>
          <a:effectLst>
            <a:outerShdw blurRad="101600" dist="38100" dir="8100000" algn="bl" rotWithShape="0">
              <a:srgbClr val="000000">
                <a:alpha val="16000"/>
              </a:srgbClr>
            </a:outerShdw>
          </a:effectLst>
        </p:spPr>
      </p:sp>
      <p:sp>
        <p:nvSpPr>
          <p:cNvPr id="18" name="Shape 15"/>
          <p:cNvSpPr/>
          <p:nvPr/>
        </p:nvSpPr>
        <p:spPr>
          <a:xfrm>
            <a:off x="5120640" y="3063240"/>
            <a:ext cx="91440" cy="1371600"/>
          </a:xfrm>
          <a:prstGeom prst="rect">
            <a:avLst/>
          </a:prstGeom>
          <a:solidFill>
            <a:srgbClr val="2A7F8C"/>
          </a:solidFill>
          <a:ln/>
        </p:spPr>
      </p:sp>
      <p:sp>
        <p:nvSpPr>
          <p:cNvPr id="19" name="Shape 16"/>
          <p:cNvSpPr/>
          <p:nvPr/>
        </p:nvSpPr>
        <p:spPr>
          <a:xfrm>
            <a:off x="5349240" y="3429000"/>
            <a:ext cx="640080" cy="640080"/>
          </a:xfrm>
          <a:prstGeom prst="ellipse">
            <a:avLst/>
          </a:prstGeom>
          <a:solidFill>
            <a:srgbClr val="13343B"/>
          </a:solidFill>
          <a:ln/>
        </p:spPr>
      </p:sp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570732"/>
            <a:ext cx="365760" cy="365760"/>
          </a:xfrm>
          <a:prstGeom prst="rect">
            <a:avLst/>
          </a:prstGeom>
        </p:spPr>
      </p:pic>
      <p:sp>
        <p:nvSpPr>
          <p:cNvPr id="21" name="Text 17"/>
          <p:cNvSpPr/>
          <p:nvPr/>
        </p:nvSpPr>
        <p:spPr>
          <a:xfrm>
            <a:off x="6217920" y="3227832"/>
            <a:ext cx="3931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50" b="1" dirty="0">
                <a:solidFill>
                  <a:srgbClr val="13343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Presupuesto General del Estado</a:t>
            </a:r>
            <a:endParaRPr lang="en-US" sz="1450" dirty="0"/>
          </a:p>
        </p:txBody>
      </p:sp>
      <p:sp>
        <p:nvSpPr>
          <p:cNvPr id="22" name="Text 18"/>
          <p:cNvSpPr/>
          <p:nvPr/>
        </p:nvSpPr>
        <p:spPr>
          <a:xfrm>
            <a:off x="9784080" y="3209544"/>
            <a:ext cx="1691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500" b="1" dirty="0">
                <a:solidFill>
                  <a:srgbClr val="A87E1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$515.430,40</a:t>
            </a:r>
            <a:endParaRPr lang="en-US" sz="1500" dirty="0"/>
          </a:p>
        </p:txBody>
      </p:sp>
      <p:sp>
        <p:nvSpPr>
          <p:cNvPr id="23" name="Text 19"/>
          <p:cNvSpPr/>
          <p:nvPr/>
        </p:nvSpPr>
        <p:spPr>
          <a:xfrm>
            <a:off x="6217920" y="3611880"/>
            <a:ext cx="51206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30" dirty="0">
                <a:solidFill>
                  <a:srgbClr val="6E7B7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Asignación del Ministerio de Economía y Finanzas (26,6 %), correspondiente a transferencias 2025 y al saldo de diciembre 2024.</a:t>
            </a:r>
            <a:endParaRPr lang="en-US" sz="1030" dirty="0"/>
          </a:p>
        </p:txBody>
      </p:sp>
      <p:sp>
        <p:nvSpPr>
          <p:cNvPr id="24" name="Shape 20"/>
          <p:cNvSpPr/>
          <p:nvPr/>
        </p:nvSpPr>
        <p:spPr>
          <a:xfrm>
            <a:off x="5120640" y="4572000"/>
            <a:ext cx="6446520" cy="1371600"/>
          </a:xfrm>
          <a:prstGeom prst="rect">
            <a:avLst/>
          </a:prstGeom>
          <a:solidFill>
            <a:srgbClr val="FFFFFF"/>
          </a:solidFill>
          <a:ln/>
          <a:effectLst>
            <a:outerShdw blurRad="101600" dist="38100" dir="8100000" algn="bl" rotWithShape="0">
              <a:srgbClr val="000000">
                <a:alpha val="16000"/>
              </a:srgbClr>
            </a:outerShdw>
          </a:effectLst>
        </p:spPr>
      </p:sp>
      <p:sp>
        <p:nvSpPr>
          <p:cNvPr id="25" name="Shape 21"/>
          <p:cNvSpPr/>
          <p:nvPr/>
        </p:nvSpPr>
        <p:spPr>
          <a:xfrm>
            <a:off x="5120640" y="4572000"/>
            <a:ext cx="91440" cy="1371600"/>
          </a:xfrm>
          <a:prstGeom prst="rect">
            <a:avLst/>
          </a:prstGeom>
          <a:solidFill>
            <a:srgbClr val="2A7F8C"/>
          </a:solidFill>
          <a:ln/>
        </p:spPr>
      </p:sp>
      <p:sp>
        <p:nvSpPr>
          <p:cNvPr id="26" name="Shape 22"/>
          <p:cNvSpPr/>
          <p:nvPr/>
        </p:nvSpPr>
        <p:spPr>
          <a:xfrm>
            <a:off x="5349240" y="4937760"/>
            <a:ext cx="640080" cy="640080"/>
          </a:xfrm>
          <a:prstGeom prst="ellipse">
            <a:avLst/>
          </a:prstGeom>
          <a:solidFill>
            <a:srgbClr val="13343B"/>
          </a:solidFill>
          <a:ln/>
        </p:spPr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5079492"/>
            <a:ext cx="365760" cy="365760"/>
          </a:xfrm>
          <a:prstGeom prst="rect">
            <a:avLst/>
          </a:prstGeom>
        </p:spPr>
      </p:pic>
      <p:sp>
        <p:nvSpPr>
          <p:cNvPr id="28" name="Text 23"/>
          <p:cNvSpPr/>
          <p:nvPr/>
        </p:nvSpPr>
        <p:spPr>
          <a:xfrm>
            <a:off x="6217920" y="4736592"/>
            <a:ext cx="3931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50" b="1" dirty="0">
                <a:solidFill>
                  <a:srgbClr val="13343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Recursos Propios y Convenios</a:t>
            </a:r>
            <a:endParaRPr lang="en-US" sz="1450" dirty="0"/>
          </a:p>
        </p:txBody>
      </p:sp>
      <p:sp>
        <p:nvSpPr>
          <p:cNvPr id="29" name="Text 24"/>
          <p:cNvSpPr/>
          <p:nvPr/>
        </p:nvSpPr>
        <p:spPr>
          <a:xfrm>
            <a:off x="9784080" y="4718304"/>
            <a:ext cx="1691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500" b="1" dirty="0">
                <a:solidFill>
                  <a:srgbClr val="A87E1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$273.888,59</a:t>
            </a:r>
            <a:endParaRPr lang="en-US" sz="1500" dirty="0"/>
          </a:p>
        </p:txBody>
      </p:sp>
      <p:sp>
        <p:nvSpPr>
          <p:cNvPr id="30" name="Text 25"/>
          <p:cNvSpPr/>
          <p:nvPr/>
        </p:nvSpPr>
        <p:spPr>
          <a:xfrm>
            <a:off x="6217920" y="5120640"/>
            <a:ext cx="51206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30" dirty="0">
                <a:solidFill>
                  <a:srgbClr val="6E7B7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Tasas, contribuciones, delegación de competencias y convenios (ELECAUSTRO, EMAC, Gobierno Provincial). Suman el 14,1 % restante.</a:t>
            </a:r>
            <a:endParaRPr lang="en-US" sz="1030" dirty="0"/>
          </a:p>
        </p:txBody>
      </p:sp>
      <p:sp>
        <p:nvSpPr>
          <p:cNvPr id="31" name="Text 26"/>
          <p:cNvSpPr/>
          <p:nvPr/>
        </p:nvSpPr>
        <p:spPr>
          <a:xfrm>
            <a:off x="11277295" y="6355080"/>
            <a:ext cx="5486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6E7B7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04</a:t>
            </a:r>
            <a:endParaRPr lang="en-US" sz="1000" dirty="0"/>
          </a:p>
        </p:txBody>
      </p:sp>
      <p:sp>
        <p:nvSpPr>
          <p:cNvPr id="32" name="Text 27"/>
          <p:cNvSpPr/>
          <p:nvPr/>
        </p:nvSpPr>
        <p:spPr>
          <a:xfrm>
            <a:off x="502920" y="6355080"/>
            <a:ext cx="64008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6E7B7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GAD Parroquial de Sinincay  ·  Informe Económico 2025</a:t>
            </a:r>
            <a:endParaRPr lang="en-US" sz="9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C903B258-FB1D-843E-0B04-173450C32F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1200" y="493902"/>
            <a:ext cx="2015490" cy="446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object 2">
            <a:extLst>
              <a:ext uri="{FF2B5EF4-FFF2-40B4-BE49-F238E27FC236}">
                <a16:creationId xmlns:a16="http://schemas.microsoft.com/office/drawing/2014/main" id="{B9CB0B56-97FE-82AB-0099-3A1CB054EB75}"/>
              </a:ext>
            </a:extLst>
          </p:cNvPr>
          <p:cNvGrpSpPr/>
          <p:nvPr/>
        </p:nvGrpSpPr>
        <p:grpSpPr>
          <a:xfrm>
            <a:off x="0" y="6334505"/>
            <a:ext cx="12192000" cy="523875"/>
            <a:chOff x="0" y="6334505"/>
            <a:chExt cx="12192000" cy="523875"/>
          </a:xfrm>
          <a:solidFill>
            <a:schemeClr val="accent1"/>
          </a:solidFill>
        </p:grpSpPr>
        <p:sp>
          <p:nvSpPr>
            <p:cNvPr id="17" name="object 3">
              <a:extLst>
                <a:ext uri="{FF2B5EF4-FFF2-40B4-BE49-F238E27FC236}">
                  <a16:creationId xmlns:a16="http://schemas.microsoft.com/office/drawing/2014/main" id="{ADB04074-7571-4EF3-CC4A-7261C0C3AC9E}"/>
                </a:ext>
              </a:extLst>
            </p:cNvPr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4">
              <a:extLst>
                <a:ext uri="{FF2B5EF4-FFF2-40B4-BE49-F238E27FC236}">
                  <a16:creationId xmlns:a16="http://schemas.microsoft.com/office/drawing/2014/main" id="{EE8DFB20-B258-E280-A903-486ADE6EB4D2}"/>
                </a:ext>
              </a:extLst>
            </p:cNvPr>
            <p:cNvSpPr/>
            <p:nvPr/>
          </p:nvSpPr>
          <p:spPr>
            <a:xfrm>
              <a:off x="0" y="6334505"/>
              <a:ext cx="12189460" cy="64135"/>
            </a:xfrm>
            <a:custGeom>
              <a:avLst/>
              <a:gdLst/>
              <a:ahLst/>
              <a:cxnLst/>
              <a:rect l="l" t="t" r="r" b="b"/>
              <a:pathLst>
                <a:path w="12189460" h="64135">
                  <a:moveTo>
                    <a:pt x="12188952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12188952" y="64008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5">
            <a:extLst>
              <a:ext uri="{FF2B5EF4-FFF2-40B4-BE49-F238E27FC236}">
                <a16:creationId xmlns:a16="http://schemas.microsoft.com/office/drawing/2014/main" id="{08EA8A50-0725-4889-AE03-DB4BA8F75D70}"/>
              </a:ext>
            </a:extLst>
          </p:cNvPr>
          <p:cNvSpPr txBox="1">
            <a:spLocks/>
          </p:cNvSpPr>
          <p:nvPr/>
        </p:nvSpPr>
        <p:spPr>
          <a:xfrm>
            <a:off x="608547" y="280012"/>
            <a:ext cx="8686800" cy="56618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0" tIns="12065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r>
              <a:rPr lang="es-ES" sz="1800" b="1" dirty="0"/>
              <a:t>PROYECTO: Impulso a la producción agropecuaria, emprendimientos y comercialización en la parroquia Sinincay</a:t>
            </a:r>
            <a:endParaRPr lang="en-US" sz="1800" b="1" dirty="0"/>
          </a:p>
        </p:txBody>
      </p:sp>
      <p:sp>
        <p:nvSpPr>
          <p:cNvPr id="19" name="Bocadillo: ovalado 18">
            <a:extLst>
              <a:ext uri="{FF2B5EF4-FFF2-40B4-BE49-F238E27FC236}">
                <a16:creationId xmlns:a16="http://schemas.microsoft.com/office/drawing/2014/main" id="{6DB5E8F2-F6FF-4E7D-BA73-57B6DCDB322F}"/>
              </a:ext>
            </a:extLst>
          </p:cNvPr>
          <p:cNvSpPr/>
          <p:nvPr/>
        </p:nvSpPr>
        <p:spPr>
          <a:xfrm>
            <a:off x="9770660" y="3855606"/>
            <a:ext cx="2125658" cy="918200"/>
          </a:xfrm>
          <a:prstGeom prst="wedgeEllipseCallout">
            <a:avLst>
              <a:gd name="adj1" fmla="val -61457"/>
              <a:gd name="adj2" fmla="val 3311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700" dirty="0">
              <a:solidFill>
                <a:schemeClr val="tx1"/>
              </a:solidFill>
            </a:endParaRPr>
          </a:p>
          <a:p>
            <a:pPr algn="ctr"/>
            <a:r>
              <a:rPr lang="es-EC" b="1" dirty="0">
                <a:solidFill>
                  <a:schemeClr val="tx1"/>
                </a:solidFill>
              </a:rPr>
              <a:t>35 Familias</a:t>
            </a:r>
            <a:r>
              <a:rPr lang="es-EC" sz="1600" b="1" dirty="0">
                <a:solidFill>
                  <a:schemeClr val="tx1"/>
                </a:solidFill>
              </a:rPr>
              <a:t> BENEFICIARIAS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0" name="Bocadillo: ovalado 19">
            <a:extLst>
              <a:ext uri="{FF2B5EF4-FFF2-40B4-BE49-F238E27FC236}">
                <a16:creationId xmlns:a16="http://schemas.microsoft.com/office/drawing/2014/main" id="{02F5B994-5DA3-455D-8F7D-20DE744F385A}"/>
              </a:ext>
            </a:extLst>
          </p:cNvPr>
          <p:cNvSpPr/>
          <p:nvPr/>
        </p:nvSpPr>
        <p:spPr>
          <a:xfrm>
            <a:off x="9954900" y="2338612"/>
            <a:ext cx="2234559" cy="1444767"/>
          </a:xfrm>
          <a:prstGeom prst="wedgeEllipseCallout">
            <a:avLst>
              <a:gd name="adj1" fmla="val -58187"/>
              <a:gd name="adj2" fmla="val 23641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spc="-10" dirty="0">
                <a:cs typeface="Calibri"/>
              </a:rPr>
              <a:t>Dotación de insumos y materiales invernaderos</a:t>
            </a:r>
            <a:endParaRPr lang="es-EC" sz="1700" b="1" dirty="0">
              <a:solidFill>
                <a:schemeClr val="tx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5566E52-7D6D-41E1-BD80-2BA7DBD3EA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09" y="3790055"/>
            <a:ext cx="2972993" cy="222974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F19CA02-C849-4BAA-8644-3F4F153D2C3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208" y="1102898"/>
            <a:ext cx="3134052" cy="235053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33E772E-0941-44F3-A6D1-DA5F4C7BCC3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78" y="1109861"/>
            <a:ext cx="3134052" cy="235053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CCCBE95-3F44-47B7-9C3D-C38AE9DD9C0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736" y="3783379"/>
            <a:ext cx="2961578" cy="2221184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6C5FC2DF-72BE-450B-BC8C-56741EAA6C1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448" y="3826540"/>
            <a:ext cx="2875698" cy="2156774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286D806F-1770-48AF-B595-71BDFE41FA8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964" y="1160899"/>
            <a:ext cx="3024136" cy="2268102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F1202643-2C00-4CE3-B583-81EB96AB22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8955" y="2338613"/>
            <a:ext cx="1530156" cy="109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6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C903B258-FB1D-843E-0B04-173450C32F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1200" y="493902"/>
            <a:ext cx="2015490" cy="446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object 2">
            <a:extLst>
              <a:ext uri="{FF2B5EF4-FFF2-40B4-BE49-F238E27FC236}">
                <a16:creationId xmlns:a16="http://schemas.microsoft.com/office/drawing/2014/main" id="{B9CB0B56-97FE-82AB-0099-3A1CB054EB75}"/>
              </a:ext>
            </a:extLst>
          </p:cNvPr>
          <p:cNvGrpSpPr/>
          <p:nvPr/>
        </p:nvGrpSpPr>
        <p:grpSpPr>
          <a:xfrm>
            <a:off x="0" y="6334505"/>
            <a:ext cx="12192000" cy="523875"/>
            <a:chOff x="0" y="6334505"/>
            <a:chExt cx="12192000" cy="523875"/>
          </a:xfrm>
          <a:solidFill>
            <a:schemeClr val="accent1"/>
          </a:solidFill>
        </p:grpSpPr>
        <p:sp>
          <p:nvSpPr>
            <p:cNvPr id="17" name="object 3">
              <a:extLst>
                <a:ext uri="{FF2B5EF4-FFF2-40B4-BE49-F238E27FC236}">
                  <a16:creationId xmlns:a16="http://schemas.microsoft.com/office/drawing/2014/main" id="{ADB04074-7571-4EF3-CC4A-7261C0C3AC9E}"/>
                </a:ext>
              </a:extLst>
            </p:cNvPr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4">
              <a:extLst>
                <a:ext uri="{FF2B5EF4-FFF2-40B4-BE49-F238E27FC236}">
                  <a16:creationId xmlns:a16="http://schemas.microsoft.com/office/drawing/2014/main" id="{EE8DFB20-B258-E280-A903-486ADE6EB4D2}"/>
                </a:ext>
              </a:extLst>
            </p:cNvPr>
            <p:cNvSpPr/>
            <p:nvPr/>
          </p:nvSpPr>
          <p:spPr>
            <a:xfrm>
              <a:off x="0" y="6334505"/>
              <a:ext cx="12189460" cy="64135"/>
            </a:xfrm>
            <a:custGeom>
              <a:avLst/>
              <a:gdLst/>
              <a:ahLst/>
              <a:cxnLst/>
              <a:rect l="l" t="t" r="r" b="b"/>
              <a:pathLst>
                <a:path w="12189460" h="64135">
                  <a:moveTo>
                    <a:pt x="12188952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12188952" y="64008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5">
            <a:extLst>
              <a:ext uri="{FF2B5EF4-FFF2-40B4-BE49-F238E27FC236}">
                <a16:creationId xmlns:a16="http://schemas.microsoft.com/office/drawing/2014/main" id="{08EA8A50-0725-4889-AE03-DB4BA8F75D70}"/>
              </a:ext>
            </a:extLst>
          </p:cNvPr>
          <p:cNvSpPr txBox="1">
            <a:spLocks/>
          </p:cNvSpPr>
          <p:nvPr/>
        </p:nvSpPr>
        <p:spPr>
          <a:xfrm>
            <a:off x="652586" y="262751"/>
            <a:ext cx="8686800" cy="627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0" tIns="12065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r>
              <a:rPr lang="es-ES" b="1" dirty="0"/>
              <a:t>PROYECTO: Impulso a la producción agropecuaria, emprendimientos y comercialización en la parroquia Sinincay</a:t>
            </a:r>
            <a:endParaRPr lang="en-US" b="1" dirty="0"/>
          </a:p>
        </p:txBody>
      </p:sp>
      <p:sp>
        <p:nvSpPr>
          <p:cNvPr id="20" name="Bocadillo: ovalado 19">
            <a:extLst>
              <a:ext uri="{FF2B5EF4-FFF2-40B4-BE49-F238E27FC236}">
                <a16:creationId xmlns:a16="http://schemas.microsoft.com/office/drawing/2014/main" id="{52311960-64FF-4E71-8D2E-F377A56F4941}"/>
              </a:ext>
            </a:extLst>
          </p:cNvPr>
          <p:cNvSpPr/>
          <p:nvPr/>
        </p:nvSpPr>
        <p:spPr>
          <a:xfrm>
            <a:off x="9546116" y="4684063"/>
            <a:ext cx="2125658" cy="918200"/>
          </a:xfrm>
          <a:prstGeom prst="wedgeEllipseCallout">
            <a:avLst>
              <a:gd name="adj1" fmla="val -53910"/>
              <a:gd name="adj2" fmla="val 4534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700" dirty="0">
              <a:solidFill>
                <a:schemeClr val="tx1"/>
              </a:solidFill>
            </a:endParaRPr>
          </a:p>
          <a:p>
            <a:pPr algn="ctr"/>
            <a:r>
              <a:rPr lang="es-EC" sz="1600" b="1" dirty="0">
                <a:solidFill>
                  <a:schemeClr val="tx1"/>
                </a:solidFill>
              </a:rPr>
              <a:t>156 Familias BENEFICIARIAS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9" name="Bocadillo: ovalado 18">
            <a:extLst>
              <a:ext uri="{FF2B5EF4-FFF2-40B4-BE49-F238E27FC236}">
                <a16:creationId xmlns:a16="http://schemas.microsoft.com/office/drawing/2014/main" id="{276EDE2E-05DF-4A06-B2EA-273A4ABF4DFD}"/>
              </a:ext>
            </a:extLst>
          </p:cNvPr>
          <p:cNvSpPr/>
          <p:nvPr/>
        </p:nvSpPr>
        <p:spPr>
          <a:xfrm>
            <a:off x="9355021" y="3152297"/>
            <a:ext cx="2834439" cy="1421204"/>
          </a:xfrm>
          <a:prstGeom prst="wedgeEllipseCallout">
            <a:avLst>
              <a:gd name="adj1" fmla="val -43502"/>
              <a:gd name="adj2" fmla="val 52322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165">
              <a:lnSpc>
                <a:spcPct val="100000"/>
              </a:lnSpc>
              <a:spcBef>
                <a:spcPts val="100"/>
              </a:spcBef>
            </a:pPr>
            <a:r>
              <a:rPr lang="es-ES" sz="1600" b="1" spc="-10" dirty="0">
                <a:cs typeface="Calibri"/>
              </a:rPr>
              <a:t>Dotación de 3.395 plantas frutales, hortalizas y abonos.</a:t>
            </a:r>
            <a:endParaRPr lang="es-ES" sz="1600" dirty="0">
              <a:cs typeface="Calibri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11319630-0632-44D2-ABF5-59868EF136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3819977"/>
            <a:ext cx="2962485" cy="222186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FA195EB-1A0E-4EDD-82FC-6FFBBD8252A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1" y="1236126"/>
            <a:ext cx="2962486" cy="222186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5C97618-FB4D-43E6-A690-560EFAC0FB4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568" y="3819977"/>
            <a:ext cx="2962487" cy="222186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856109A-3DD0-4C82-8870-DC6E73600A8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910" y="3844552"/>
            <a:ext cx="2929719" cy="219728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4644C54-FD0F-44E2-B9DC-7674992A70A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365" y="1221048"/>
            <a:ext cx="2962488" cy="222186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787A092-F40B-46BB-B9F9-799CAACC598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678" y="1221048"/>
            <a:ext cx="2962488" cy="222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05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C903B258-FB1D-843E-0B04-173450C32F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1200" y="493902"/>
            <a:ext cx="2015490" cy="446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object 2">
            <a:extLst>
              <a:ext uri="{FF2B5EF4-FFF2-40B4-BE49-F238E27FC236}">
                <a16:creationId xmlns:a16="http://schemas.microsoft.com/office/drawing/2014/main" id="{B9CB0B56-97FE-82AB-0099-3A1CB054EB75}"/>
              </a:ext>
            </a:extLst>
          </p:cNvPr>
          <p:cNvGrpSpPr/>
          <p:nvPr/>
        </p:nvGrpSpPr>
        <p:grpSpPr>
          <a:xfrm>
            <a:off x="0" y="6334505"/>
            <a:ext cx="12192000" cy="523875"/>
            <a:chOff x="0" y="6334505"/>
            <a:chExt cx="12192000" cy="523875"/>
          </a:xfrm>
          <a:solidFill>
            <a:schemeClr val="accent1"/>
          </a:solidFill>
        </p:grpSpPr>
        <p:sp>
          <p:nvSpPr>
            <p:cNvPr id="17" name="object 3">
              <a:extLst>
                <a:ext uri="{FF2B5EF4-FFF2-40B4-BE49-F238E27FC236}">
                  <a16:creationId xmlns:a16="http://schemas.microsoft.com/office/drawing/2014/main" id="{ADB04074-7571-4EF3-CC4A-7261C0C3AC9E}"/>
                </a:ext>
              </a:extLst>
            </p:cNvPr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4">
              <a:extLst>
                <a:ext uri="{FF2B5EF4-FFF2-40B4-BE49-F238E27FC236}">
                  <a16:creationId xmlns:a16="http://schemas.microsoft.com/office/drawing/2014/main" id="{EE8DFB20-B258-E280-A903-486ADE6EB4D2}"/>
                </a:ext>
              </a:extLst>
            </p:cNvPr>
            <p:cNvSpPr/>
            <p:nvPr/>
          </p:nvSpPr>
          <p:spPr>
            <a:xfrm>
              <a:off x="0" y="6334505"/>
              <a:ext cx="12189460" cy="64135"/>
            </a:xfrm>
            <a:custGeom>
              <a:avLst/>
              <a:gdLst/>
              <a:ahLst/>
              <a:cxnLst/>
              <a:rect l="l" t="t" r="r" b="b"/>
              <a:pathLst>
                <a:path w="12189460" h="64135">
                  <a:moveTo>
                    <a:pt x="12188952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12188952" y="64008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5">
            <a:extLst>
              <a:ext uri="{FF2B5EF4-FFF2-40B4-BE49-F238E27FC236}">
                <a16:creationId xmlns:a16="http://schemas.microsoft.com/office/drawing/2014/main" id="{08EA8A50-0725-4889-AE03-DB4BA8F75D70}"/>
              </a:ext>
            </a:extLst>
          </p:cNvPr>
          <p:cNvSpPr txBox="1">
            <a:spLocks/>
          </p:cNvSpPr>
          <p:nvPr/>
        </p:nvSpPr>
        <p:spPr>
          <a:xfrm>
            <a:off x="722754" y="408172"/>
            <a:ext cx="8686800" cy="56618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0" tIns="12065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r>
              <a:rPr lang="es-ES" sz="1800" b="1" dirty="0"/>
              <a:t>PROYECTO: Impulso a la producción agropecuaria, emprendimientos y comercialización en la parroquia Sinincay</a:t>
            </a:r>
            <a:endParaRPr lang="en-US" sz="18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3E6C73A-08EE-4ECC-B426-B87D37B54DB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285235"/>
            <a:ext cx="3153841" cy="236538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62C7844-D03A-4D7F-A71C-1E0E7293362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1" y="1266373"/>
            <a:ext cx="3153842" cy="236538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8BF55DC-3FF4-4F7D-BC59-DDAE28FFDDD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1961" y="1270777"/>
            <a:ext cx="3137893" cy="235341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D85EC2E-7827-4203-A57C-0817A8C52F4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9" y="3809870"/>
            <a:ext cx="3153840" cy="236538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C14EC8E-84BB-46A3-B657-259989DECE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852" y="3809870"/>
            <a:ext cx="1995775" cy="238682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C56682E-AD3E-4AE9-8489-77368050BD2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241" y="3822022"/>
            <a:ext cx="3174909" cy="2381183"/>
          </a:xfrm>
          <a:prstGeom prst="rect">
            <a:avLst/>
          </a:prstGeom>
        </p:spPr>
      </p:pic>
      <p:sp>
        <p:nvSpPr>
          <p:cNvPr id="31" name="Bocadillo: ovalado 30">
            <a:extLst>
              <a:ext uri="{FF2B5EF4-FFF2-40B4-BE49-F238E27FC236}">
                <a16:creationId xmlns:a16="http://schemas.microsoft.com/office/drawing/2014/main" id="{9BEF6375-7DB5-478E-9664-85F7F9B57A51}"/>
              </a:ext>
            </a:extLst>
          </p:cNvPr>
          <p:cNvSpPr/>
          <p:nvPr/>
        </p:nvSpPr>
        <p:spPr>
          <a:xfrm>
            <a:off x="9979854" y="2847050"/>
            <a:ext cx="2166593" cy="1056123"/>
          </a:xfrm>
          <a:prstGeom prst="wedgeEllipseCallout">
            <a:avLst>
              <a:gd name="adj1" fmla="val -60162"/>
              <a:gd name="adj2" fmla="val -1261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700" dirty="0">
              <a:solidFill>
                <a:schemeClr val="tx1"/>
              </a:solidFill>
            </a:endParaRPr>
          </a:p>
          <a:p>
            <a:pPr algn="ctr"/>
            <a:r>
              <a:rPr lang="es-EC" sz="1600" b="1" dirty="0">
                <a:solidFill>
                  <a:schemeClr val="tx1"/>
                </a:solidFill>
              </a:rPr>
              <a:t>64 Familias BENEFICIARIAS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3" name="Bocadillo: ovalado 32">
            <a:extLst>
              <a:ext uri="{FF2B5EF4-FFF2-40B4-BE49-F238E27FC236}">
                <a16:creationId xmlns:a16="http://schemas.microsoft.com/office/drawing/2014/main" id="{72C23360-CD55-488E-9204-0DC9F3583E0C}"/>
              </a:ext>
            </a:extLst>
          </p:cNvPr>
          <p:cNvSpPr/>
          <p:nvPr/>
        </p:nvSpPr>
        <p:spPr>
          <a:xfrm>
            <a:off x="10269619" y="1501105"/>
            <a:ext cx="1876828" cy="1345945"/>
          </a:xfrm>
          <a:prstGeom prst="wedgeEllipseCallout">
            <a:avLst>
              <a:gd name="adj1" fmla="val -58033"/>
              <a:gd name="adj2" fmla="val 3455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700" b="1" dirty="0">
                <a:solidFill>
                  <a:schemeClr val="tx1"/>
                </a:solidFill>
              </a:rPr>
              <a:t>Dotación    1.302 pollos doble propósito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EF813D88-EAA0-41FF-ABF1-FB1DBC86929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2164" y="3898912"/>
            <a:ext cx="3174909" cy="23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279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C903B258-FB1D-843E-0B04-173450C32F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1200" y="493902"/>
            <a:ext cx="2015490" cy="446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object 2">
            <a:extLst>
              <a:ext uri="{FF2B5EF4-FFF2-40B4-BE49-F238E27FC236}">
                <a16:creationId xmlns:a16="http://schemas.microsoft.com/office/drawing/2014/main" id="{B9CB0B56-97FE-82AB-0099-3A1CB054EB75}"/>
              </a:ext>
            </a:extLst>
          </p:cNvPr>
          <p:cNvGrpSpPr/>
          <p:nvPr/>
        </p:nvGrpSpPr>
        <p:grpSpPr>
          <a:xfrm>
            <a:off x="0" y="6334505"/>
            <a:ext cx="12192000" cy="523875"/>
            <a:chOff x="0" y="6334505"/>
            <a:chExt cx="12192000" cy="523875"/>
          </a:xfrm>
          <a:solidFill>
            <a:schemeClr val="accent1"/>
          </a:solidFill>
        </p:grpSpPr>
        <p:sp>
          <p:nvSpPr>
            <p:cNvPr id="17" name="object 3">
              <a:extLst>
                <a:ext uri="{FF2B5EF4-FFF2-40B4-BE49-F238E27FC236}">
                  <a16:creationId xmlns:a16="http://schemas.microsoft.com/office/drawing/2014/main" id="{ADB04074-7571-4EF3-CC4A-7261C0C3AC9E}"/>
                </a:ext>
              </a:extLst>
            </p:cNvPr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4">
              <a:extLst>
                <a:ext uri="{FF2B5EF4-FFF2-40B4-BE49-F238E27FC236}">
                  <a16:creationId xmlns:a16="http://schemas.microsoft.com/office/drawing/2014/main" id="{EE8DFB20-B258-E280-A903-486ADE6EB4D2}"/>
                </a:ext>
              </a:extLst>
            </p:cNvPr>
            <p:cNvSpPr/>
            <p:nvPr/>
          </p:nvSpPr>
          <p:spPr>
            <a:xfrm>
              <a:off x="0" y="6334505"/>
              <a:ext cx="12189460" cy="64135"/>
            </a:xfrm>
            <a:custGeom>
              <a:avLst/>
              <a:gdLst/>
              <a:ahLst/>
              <a:cxnLst/>
              <a:rect l="l" t="t" r="r" b="b"/>
              <a:pathLst>
                <a:path w="12189460" h="64135">
                  <a:moveTo>
                    <a:pt x="12188952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12188952" y="64008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5">
            <a:extLst>
              <a:ext uri="{FF2B5EF4-FFF2-40B4-BE49-F238E27FC236}">
                <a16:creationId xmlns:a16="http://schemas.microsoft.com/office/drawing/2014/main" id="{08EA8A50-0725-4889-AE03-DB4BA8F75D70}"/>
              </a:ext>
            </a:extLst>
          </p:cNvPr>
          <p:cNvSpPr txBox="1">
            <a:spLocks/>
          </p:cNvSpPr>
          <p:nvPr/>
        </p:nvSpPr>
        <p:spPr>
          <a:xfrm>
            <a:off x="722754" y="408172"/>
            <a:ext cx="8686800" cy="56618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0" tIns="12065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r>
              <a:rPr lang="es-ES" sz="1800" b="1" dirty="0"/>
              <a:t>PROYECTO: Impulso a la producción agropecuaria, emprendimientos y comercialización en la parroquia Sinincay</a:t>
            </a:r>
            <a:endParaRPr lang="en-US" sz="18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842122B-B15E-405D-A029-6116511968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71600"/>
            <a:ext cx="3048000" cy="2286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4B47878-8172-483D-BDB0-7B6589316C7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412587"/>
            <a:ext cx="3048000" cy="2286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85F3A97-10B0-411D-A8F5-000C4D8DAA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1412587"/>
            <a:ext cx="3048000" cy="2286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C492B0D-CD79-41EA-989C-CBD4E45AC6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11" y="3783367"/>
            <a:ext cx="3048000" cy="22860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AE5A75C-999C-4CFC-A666-5AB67C1CBD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3642" y="3783367"/>
            <a:ext cx="3031958" cy="2286001"/>
          </a:xfrm>
          <a:prstGeom prst="rect">
            <a:avLst/>
          </a:prstGeom>
        </p:spPr>
      </p:pic>
      <p:sp>
        <p:nvSpPr>
          <p:cNvPr id="25" name="Bocadillo: ovalado 24">
            <a:extLst>
              <a:ext uri="{FF2B5EF4-FFF2-40B4-BE49-F238E27FC236}">
                <a16:creationId xmlns:a16="http://schemas.microsoft.com/office/drawing/2014/main" id="{E18C1D13-BFCE-4DE9-8BE7-60261BBD9FB6}"/>
              </a:ext>
            </a:extLst>
          </p:cNvPr>
          <p:cNvSpPr/>
          <p:nvPr/>
        </p:nvSpPr>
        <p:spPr>
          <a:xfrm>
            <a:off x="9355021" y="2555587"/>
            <a:ext cx="2834439" cy="1421204"/>
          </a:xfrm>
          <a:prstGeom prst="wedgeEllipseCallout">
            <a:avLst>
              <a:gd name="adj1" fmla="val -43502"/>
              <a:gd name="adj2" fmla="val 52322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0165">
              <a:lnSpc>
                <a:spcPct val="100000"/>
              </a:lnSpc>
              <a:spcBef>
                <a:spcPts val="100"/>
              </a:spcBef>
            </a:pPr>
            <a:r>
              <a:rPr lang="es-ES" sz="1600" b="1" spc="-10" dirty="0">
                <a:cs typeface="Calibri"/>
              </a:rPr>
              <a:t>Préstamo de maquinaria y equipos: </a:t>
            </a:r>
            <a:r>
              <a:rPr lang="es-ES" sz="1600" b="1" spc="-10" dirty="0" err="1">
                <a:cs typeface="Calibri"/>
              </a:rPr>
              <a:t>motoazada</a:t>
            </a:r>
            <a:r>
              <a:rPr lang="es-ES" sz="1600" b="1" spc="-10" dirty="0">
                <a:cs typeface="Calibri"/>
              </a:rPr>
              <a:t> y extractor de miel</a:t>
            </a:r>
            <a:endParaRPr lang="es-ES" sz="1600" dirty="0">
              <a:cs typeface="Calibri"/>
            </a:endParaRPr>
          </a:p>
        </p:txBody>
      </p:sp>
      <p:sp>
        <p:nvSpPr>
          <p:cNvPr id="26" name="Bocadillo: ovalado 25">
            <a:extLst>
              <a:ext uri="{FF2B5EF4-FFF2-40B4-BE49-F238E27FC236}">
                <a16:creationId xmlns:a16="http://schemas.microsoft.com/office/drawing/2014/main" id="{5910F177-5442-4DCE-84AB-849863055D09}"/>
              </a:ext>
            </a:extLst>
          </p:cNvPr>
          <p:cNvSpPr/>
          <p:nvPr/>
        </p:nvSpPr>
        <p:spPr>
          <a:xfrm>
            <a:off x="9770660" y="3855606"/>
            <a:ext cx="2125658" cy="918200"/>
          </a:xfrm>
          <a:prstGeom prst="wedgeEllipseCallout">
            <a:avLst>
              <a:gd name="adj1" fmla="val -61457"/>
              <a:gd name="adj2" fmla="val 3311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700" dirty="0">
              <a:solidFill>
                <a:schemeClr val="tx1"/>
              </a:solidFill>
            </a:endParaRPr>
          </a:p>
          <a:p>
            <a:pPr algn="ctr"/>
            <a:r>
              <a:rPr lang="es-EC" b="1" dirty="0">
                <a:solidFill>
                  <a:schemeClr val="tx1"/>
                </a:solidFill>
              </a:rPr>
              <a:t>30 Familias</a:t>
            </a:r>
            <a:r>
              <a:rPr lang="es-EC" sz="1600" b="1" dirty="0">
                <a:solidFill>
                  <a:schemeClr val="tx1"/>
                </a:solidFill>
              </a:rPr>
              <a:t> BENEFICIARIAS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E9B051AA-0DE9-43E5-A4A0-A34BFD70D92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0031" y="3855606"/>
            <a:ext cx="2332590" cy="219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14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C903B258-FB1D-843E-0B04-173450C32F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1200" y="493902"/>
            <a:ext cx="2015490" cy="446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object 2">
            <a:extLst>
              <a:ext uri="{FF2B5EF4-FFF2-40B4-BE49-F238E27FC236}">
                <a16:creationId xmlns:a16="http://schemas.microsoft.com/office/drawing/2014/main" id="{B9CB0B56-97FE-82AB-0099-3A1CB054EB75}"/>
              </a:ext>
            </a:extLst>
          </p:cNvPr>
          <p:cNvGrpSpPr/>
          <p:nvPr/>
        </p:nvGrpSpPr>
        <p:grpSpPr>
          <a:xfrm>
            <a:off x="0" y="6334505"/>
            <a:ext cx="12192000" cy="523875"/>
            <a:chOff x="0" y="6334505"/>
            <a:chExt cx="12192000" cy="523875"/>
          </a:xfrm>
          <a:solidFill>
            <a:schemeClr val="accent1"/>
          </a:solidFill>
        </p:grpSpPr>
        <p:sp>
          <p:nvSpPr>
            <p:cNvPr id="17" name="object 3">
              <a:extLst>
                <a:ext uri="{FF2B5EF4-FFF2-40B4-BE49-F238E27FC236}">
                  <a16:creationId xmlns:a16="http://schemas.microsoft.com/office/drawing/2014/main" id="{ADB04074-7571-4EF3-CC4A-7261C0C3AC9E}"/>
                </a:ext>
              </a:extLst>
            </p:cNvPr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4">
              <a:extLst>
                <a:ext uri="{FF2B5EF4-FFF2-40B4-BE49-F238E27FC236}">
                  <a16:creationId xmlns:a16="http://schemas.microsoft.com/office/drawing/2014/main" id="{EE8DFB20-B258-E280-A903-486ADE6EB4D2}"/>
                </a:ext>
              </a:extLst>
            </p:cNvPr>
            <p:cNvSpPr/>
            <p:nvPr/>
          </p:nvSpPr>
          <p:spPr>
            <a:xfrm>
              <a:off x="0" y="6334505"/>
              <a:ext cx="12189460" cy="64135"/>
            </a:xfrm>
            <a:custGeom>
              <a:avLst/>
              <a:gdLst/>
              <a:ahLst/>
              <a:cxnLst/>
              <a:rect l="l" t="t" r="r" b="b"/>
              <a:pathLst>
                <a:path w="12189460" h="64135">
                  <a:moveTo>
                    <a:pt x="12188952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12188952" y="64008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30" name="Tabla 29">
            <a:extLst>
              <a:ext uri="{FF2B5EF4-FFF2-40B4-BE49-F238E27FC236}">
                <a16:creationId xmlns:a16="http://schemas.microsoft.com/office/drawing/2014/main" id="{92624BD4-31C2-47BA-AE04-96379F84EEA3}"/>
              </a:ext>
            </a:extLst>
          </p:cNvPr>
          <p:cNvGraphicFramePr>
            <a:graphicFrameLocks noGrp="1"/>
          </p:cNvGraphicFramePr>
          <p:nvPr/>
        </p:nvGraphicFramePr>
        <p:xfrm>
          <a:off x="459975" y="535851"/>
          <a:ext cx="8305800" cy="17678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05800">
                  <a:extLst>
                    <a:ext uri="{9D8B030D-6E8A-4147-A177-3AD203B41FA5}">
                      <a16:colId xmlns:a16="http://schemas.microsoft.com/office/drawing/2014/main" val="108643347"/>
                    </a:ext>
                  </a:extLst>
                </a:gridCol>
              </a:tblGrid>
              <a:tr h="386742"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/>
                        <a:t>CAPACITACIÓN, ASISTENCIA TÉCNICA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478803"/>
                  </a:ext>
                </a:extLst>
              </a:tr>
              <a:tr h="1073960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§"/>
                      </a:pPr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Capacitaciones en </a:t>
                      </a:r>
                      <a:r>
                        <a:rPr lang="es-EC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bioinsumos</a:t>
                      </a:r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  <a:p>
                      <a:pPr marL="285750" indent="-285750" algn="l" fontAlgn="ctr">
                        <a:buFont typeface="Wingdings" panose="05000000000000000000" pitchFamily="2" charset="2"/>
                        <a:buChar char="§"/>
                      </a:pPr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Capacitaciones en transformación de materia prima.</a:t>
                      </a:r>
                    </a:p>
                    <a:p>
                      <a:pPr marL="285750" indent="-285750" algn="l" fontAlgn="ctr">
                        <a:buFont typeface="Wingdings" panose="05000000000000000000" pitchFamily="2" charset="2"/>
                        <a:buChar char="§"/>
                      </a:pPr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Capacitaciones en apicultura.</a:t>
                      </a:r>
                    </a:p>
                    <a:p>
                      <a:pPr marL="285750" indent="-285750" algn="l" fontAlgn="ctr">
                        <a:buFont typeface="Wingdings" panose="05000000000000000000" pitchFamily="2" charset="2"/>
                        <a:buChar char="§"/>
                      </a:pPr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Capacitaciones en Buenas Prácticas de manufactura, manipulación alimentos, atención al cliente.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8994866"/>
                  </a:ext>
                </a:extLst>
              </a:tr>
            </a:tbl>
          </a:graphicData>
        </a:graphic>
      </p:graphicFrame>
      <p:sp>
        <p:nvSpPr>
          <p:cNvPr id="19" name="Bocadillo: ovalado 18">
            <a:extLst>
              <a:ext uri="{FF2B5EF4-FFF2-40B4-BE49-F238E27FC236}">
                <a16:creationId xmlns:a16="http://schemas.microsoft.com/office/drawing/2014/main" id="{BC6E7544-75F6-41F9-9236-D4DA89D4D90D}"/>
              </a:ext>
            </a:extLst>
          </p:cNvPr>
          <p:cNvSpPr/>
          <p:nvPr/>
        </p:nvSpPr>
        <p:spPr>
          <a:xfrm>
            <a:off x="8952935" y="1063233"/>
            <a:ext cx="2966955" cy="1136265"/>
          </a:xfrm>
          <a:prstGeom prst="wedgeEllipseCallout">
            <a:avLst>
              <a:gd name="adj1" fmla="val -62468"/>
              <a:gd name="adj2" fmla="val -15771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700" b="1" dirty="0">
                <a:solidFill>
                  <a:schemeClr val="tx1"/>
                </a:solidFill>
              </a:rPr>
              <a:t>30 CAPACITACIONES  </a:t>
            </a:r>
            <a:r>
              <a:rPr lang="es-EC" sz="1500" b="1" dirty="0">
                <a:solidFill>
                  <a:schemeClr val="tx1"/>
                </a:solidFill>
              </a:rPr>
              <a:t>AGRO PRODUCTORES</a:t>
            </a:r>
          </a:p>
        </p:txBody>
      </p:sp>
      <p:sp>
        <p:nvSpPr>
          <p:cNvPr id="14" name="Bocadillo: ovalado 13">
            <a:extLst>
              <a:ext uri="{FF2B5EF4-FFF2-40B4-BE49-F238E27FC236}">
                <a16:creationId xmlns:a16="http://schemas.microsoft.com/office/drawing/2014/main" id="{9DEECCCF-6130-4B84-84AE-8CB992E11F50}"/>
              </a:ext>
            </a:extLst>
          </p:cNvPr>
          <p:cNvSpPr/>
          <p:nvPr/>
        </p:nvSpPr>
        <p:spPr>
          <a:xfrm>
            <a:off x="9155531" y="1932978"/>
            <a:ext cx="2133600" cy="907720"/>
          </a:xfrm>
          <a:prstGeom prst="wedgeEllipseCallout">
            <a:avLst>
              <a:gd name="adj1" fmla="val -44069"/>
              <a:gd name="adj2" fmla="val 56508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700" dirty="0">
              <a:solidFill>
                <a:schemeClr val="tx1"/>
              </a:solidFill>
            </a:endParaRPr>
          </a:p>
          <a:p>
            <a:pPr algn="ctr"/>
            <a:r>
              <a:rPr lang="es-EC" sz="1600" b="1" dirty="0">
                <a:solidFill>
                  <a:schemeClr val="tx1"/>
                </a:solidFill>
              </a:rPr>
              <a:t>200 BENEFICIARIOS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166A69C-A707-4280-9C77-35C5FE0219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76" y="2449446"/>
            <a:ext cx="2687043" cy="201528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23A0E1C-3226-4847-A0F7-4468721831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904" y="2393272"/>
            <a:ext cx="2761942" cy="207145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A7D3040-B252-45D6-A738-AB455ED20E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76" y="4546262"/>
            <a:ext cx="2687043" cy="201528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78EDF79-E390-451C-8C0A-6FF2A201D4C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904" y="4544920"/>
            <a:ext cx="2761942" cy="207145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F32B234-12FE-4D93-ADDA-448D870CCED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431" y="4544920"/>
            <a:ext cx="2761942" cy="207145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2FCF8DF-43EA-44EC-B093-3CE937A717F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7073" y="4503128"/>
            <a:ext cx="2835028" cy="2126271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84CD82EA-E772-42E1-A4A0-FE5F8C18466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166" y="2365196"/>
            <a:ext cx="2761944" cy="207145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1E88750-4AD9-4EC7-A11C-DD7C9243125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6958" y="2886365"/>
            <a:ext cx="3050526" cy="195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20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C903B258-FB1D-843E-0B04-173450C32F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1200" y="493902"/>
            <a:ext cx="2015490" cy="446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object 2">
            <a:extLst>
              <a:ext uri="{FF2B5EF4-FFF2-40B4-BE49-F238E27FC236}">
                <a16:creationId xmlns:a16="http://schemas.microsoft.com/office/drawing/2014/main" id="{B9CB0B56-97FE-82AB-0099-3A1CB054EB75}"/>
              </a:ext>
            </a:extLst>
          </p:cNvPr>
          <p:cNvGrpSpPr/>
          <p:nvPr/>
        </p:nvGrpSpPr>
        <p:grpSpPr>
          <a:xfrm>
            <a:off x="0" y="6334505"/>
            <a:ext cx="12192000" cy="523875"/>
            <a:chOff x="0" y="6334505"/>
            <a:chExt cx="12192000" cy="523875"/>
          </a:xfrm>
          <a:solidFill>
            <a:schemeClr val="accent1"/>
          </a:solidFill>
        </p:grpSpPr>
        <p:sp>
          <p:nvSpPr>
            <p:cNvPr id="17" name="object 3">
              <a:extLst>
                <a:ext uri="{FF2B5EF4-FFF2-40B4-BE49-F238E27FC236}">
                  <a16:creationId xmlns:a16="http://schemas.microsoft.com/office/drawing/2014/main" id="{ADB04074-7571-4EF3-CC4A-7261C0C3AC9E}"/>
                </a:ext>
              </a:extLst>
            </p:cNvPr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4">
              <a:extLst>
                <a:ext uri="{FF2B5EF4-FFF2-40B4-BE49-F238E27FC236}">
                  <a16:creationId xmlns:a16="http://schemas.microsoft.com/office/drawing/2014/main" id="{EE8DFB20-B258-E280-A903-486ADE6EB4D2}"/>
                </a:ext>
              </a:extLst>
            </p:cNvPr>
            <p:cNvSpPr/>
            <p:nvPr/>
          </p:nvSpPr>
          <p:spPr>
            <a:xfrm>
              <a:off x="0" y="6334505"/>
              <a:ext cx="12189460" cy="64135"/>
            </a:xfrm>
            <a:custGeom>
              <a:avLst/>
              <a:gdLst/>
              <a:ahLst/>
              <a:cxnLst/>
              <a:rect l="l" t="t" r="r" b="b"/>
              <a:pathLst>
                <a:path w="12189460" h="64135">
                  <a:moveTo>
                    <a:pt x="12188952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12188952" y="64008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Bocadillo: ovalado 18">
            <a:extLst>
              <a:ext uri="{FF2B5EF4-FFF2-40B4-BE49-F238E27FC236}">
                <a16:creationId xmlns:a16="http://schemas.microsoft.com/office/drawing/2014/main" id="{BC6E7544-75F6-41F9-9236-D4DA89D4D90D}"/>
              </a:ext>
            </a:extLst>
          </p:cNvPr>
          <p:cNvSpPr/>
          <p:nvPr/>
        </p:nvSpPr>
        <p:spPr>
          <a:xfrm>
            <a:off x="9246568" y="1729924"/>
            <a:ext cx="2966955" cy="1136265"/>
          </a:xfrm>
          <a:prstGeom prst="wedgeEllipseCallout">
            <a:avLst>
              <a:gd name="adj1" fmla="val -56603"/>
              <a:gd name="adj2" fmla="val -35428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700" b="1" dirty="0">
                <a:solidFill>
                  <a:schemeClr val="tx1"/>
                </a:solidFill>
              </a:rPr>
              <a:t>Capacitaciones Agroturismo, Turismo rural responsable</a:t>
            </a:r>
            <a:endParaRPr lang="es-EC" sz="1500" b="1" dirty="0">
              <a:solidFill>
                <a:schemeClr val="tx1"/>
              </a:solidFill>
            </a:endParaRPr>
          </a:p>
        </p:txBody>
      </p:sp>
      <p:sp>
        <p:nvSpPr>
          <p:cNvPr id="14" name="Bocadillo: ovalado 13">
            <a:extLst>
              <a:ext uri="{FF2B5EF4-FFF2-40B4-BE49-F238E27FC236}">
                <a16:creationId xmlns:a16="http://schemas.microsoft.com/office/drawing/2014/main" id="{9DEECCCF-6130-4B84-84AE-8CB992E11F50}"/>
              </a:ext>
            </a:extLst>
          </p:cNvPr>
          <p:cNvSpPr/>
          <p:nvPr/>
        </p:nvSpPr>
        <p:spPr>
          <a:xfrm>
            <a:off x="9686717" y="2986697"/>
            <a:ext cx="2133600" cy="907720"/>
          </a:xfrm>
          <a:prstGeom prst="wedgeEllipseCallout">
            <a:avLst>
              <a:gd name="adj1" fmla="val -44069"/>
              <a:gd name="adj2" fmla="val 56508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700" dirty="0">
              <a:solidFill>
                <a:schemeClr val="tx1"/>
              </a:solidFill>
            </a:endParaRPr>
          </a:p>
          <a:p>
            <a:pPr algn="ctr"/>
            <a:r>
              <a:rPr lang="es-EC" sz="1600" b="1" dirty="0">
                <a:solidFill>
                  <a:schemeClr val="tx1"/>
                </a:solidFill>
              </a:rPr>
              <a:t>20 BENEFICIARIOS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4A7355-9535-463D-8A81-3569EA6407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83" y="1485170"/>
            <a:ext cx="2819400" cy="21145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8D581B5-7FF8-4688-98BD-E0871DAD33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135" y="3843634"/>
            <a:ext cx="2819399" cy="225454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B9485A1-DC23-4732-A0BB-E3BD9790C0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363" y="1501212"/>
            <a:ext cx="2848259" cy="213619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8CEC57B-B612-4495-B65E-C061D39A18F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365" y="1522856"/>
            <a:ext cx="2819400" cy="211455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2CC1818-56BF-4AF0-AE10-99FBAAE9283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000" y="4100149"/>
            <a:ext cx="2831069" cy="212330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BD472E1-BAF9-4B08-90FA-EA36216E53E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400" y="3830272"/>
            <a:ext cx="3041685" cy="2281264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FC99122-8133-488D-866D-E411355DAE3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3264" y="3829436"/>
            <a:ext cx="3004202" cy="2253152"/>
          </a:xfrm>
          <a:prstGeom prst="rect">
            <a:avLst/>
          </a:prstGeom>
        </p:spPr>
      </p:pic>
      <p:sp>
        <p:nvSpPr>
          <p:cNvPr id="29" name="object 5">
            <a:extLst>
              <a:ext uri="{FF2B5EF4-FFF2-40B4-BE49-F238E27FC236}">
                <a16:creationId xmlns:a16="http://schemas.microsoft.com/office/drawing/2014/main" id="{D77B39D9-BCD2-4A77-8D2E-01A746BAD4B3}"/>
              </a:ext>
            </a:extLst>
          </p:cNvPr>
          <p:cNvSpPr txBox="1">
            <a:spLocks/>
          </p:cNvSpPr>
          <p:nvPr/>
        </p:nvSpPr>
        <p:spPr>
          <a:xfrm>
            <a:off x="538245" y="504081"/>
            <a:ext cx="8686800" cy="627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0" tIns="12065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s-ES" b="1" dirty="0"/>
              <a:t>PROYECTO DE FORTALECIMIENTO DE RECURSOS TURÍSTICOS DE LA PARROQUIA SININCAY Y DINAMIZACIÓN DE LA ECONOMÍA LOCAL.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910303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C903B258-FB1D-843E-0B04-173450C32F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1200" y="493902"/>
            <a:ext cx="2015490" cy="446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object 2">
            <a:extLst>
              <a:ext uri="{FF2B5EF4-FFF2-40B4-BE49-F238E27FC236}">
                <a16:creationId xmlns:a16="http://schemas.microsoft.com/office/drawing/2014/main" id="{B9CB0B56-97FE-82AB-0099-3A1CB054EB75}"/>
              </a:ext>
            </a:extLst>
          </p:cNvPr>
          <p:cNvGrpSpPr/>
          <p:nvPr/>
        </p:nvGrpSpPr>
        <p:grpSpPr>
          <a:xfrm>
            <a:off x="0" y="6334505"/>
            <a:ext cx="12192000" cy="523875"/>
            <a:chOff x="0" y="6334505"/>
            <a:chExt cx="12192000" cy="523875"/>
          </a:xfrm>
          <a:solidFill>
            <a:schemeClr val="accent1"/>
          </a:solidFill>
        </p:grpSpPr>
        <p:sp>
          <p:nvSpPr>
            <p:cNvPr id="17" name="object 3">
              <a:extLst>
                <a:ext uri="{FF2B5EF4-FFF2-40B4-BE49-F238E27FC236}">
                  <a16:creationId xmlns:a16="http://schemas.microsoft.com/office/drawing/2014/main" id="{ADB04074-7571-4EF3-CC4A-7261C0C3AC9E}"/>
                </a:ext>
              </a:extLst>
            </p:cNvPr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4">
              <a:extLst>
                <a:ext uri="{FF2B5EF4-FFF2-40B4-BE49-F238E27FC236}">
                  <a16:creationId xmlns:a16="http://schemas.microsoft.com/office/drawing/2014/main" id="{EE8DFB20-B258-E280-A903-486ADE6EB4D2}"/>
                </a:ext>
              </a:extLst>
            </p:cNvPr>
            <p:cNvSpPr/>
            <p:nvPr/>
          </p:nvSpPr>
          <p:spPr>
            <a:xfrm>
              <a:off x="0" y="6334505"/>
              <a:ext cx="12189460" cy="64135"/>
            </a:xfrm>
            <a:custGeom>
              <a:avLst/>
              <a:gdLst/>
              <a:ahLst/>
              <a:cxnLst/>
              <a:rect l="l" t="t" r="r" b="b"/>
              <a:pathLst>
                <a:path w="12189460" h="64135">
                  <a:moveTo>
                    <a:pt x="12188952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12188952" y="64008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AutoShape 2">
            <a:extLst>
              <a:ext uri="{FF2B5EF4-FFF2-40B4-BE49-F238E27FC236}">
                <a16:creationId xmlns:a16="http://schemas.microsoft.com/office/drawing/2014/main" id="{E17A0062-DE22-7C50-C657-6BF23CD2BB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3E5AC908-4209-4907-A69A-D791730967CE}"/>
              </a:ext>
            </a:extLst>
          </p:cNvPr>
          <p:cNvSpPr txBox="1">
            <a:spLocks/>
          </p:cNvSpPr>
          <p:nvPr/>
        </p:nvSpPr>
        <p:spPr>
          <a:xfrm>
            <a:off x="543226" y="510990"/>
            <a:ext cx="8686800" cy="627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0" tIns="12065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s-ES" b="1" dirty="0"/>
              <a:t>PROYECTO DE FORTALECIMIENTO DE RECURSOS TURÍSTICOS DE LA PARROQUIA SININCAY Y DINAMIZACIÓN DE LA ECONOMÍA LOCAL.</a:t>
            </a:r>
            <a:endParaRPr lang="es-MX" b="1" dirty="0"/>
          </a:p>
        </p:txBody>
      </p:sp>
      <p:sp>
        <p:nvSpPr>
          <p:cNvPr id="24" name="Bocadillo: rectángulo con esquinas redondeadas 23">
            <a:extLst>
              <a:ext uri="{FF2B5EF4-FFF2-40B4-BE49-F238E27FC236}">
                <a16:creationId xmlns:a16="http://schemas.microsoft.com/office/drawing/2014/main" id="{A131751B-CDBE-43FD-A637-D4998B3B2E63}"/>
              </a:ext>
            </a:extLst>
          </p:cNvPr>
          <p:cNvSpPr/>
          <p:nvPr/>
        </p:nvSpPr>
        <p:spPr>
          <a:xfrm>
            <a:off x="9448798" y="3564103"/>
            <a:ext cx="2590801" cy="1475356"/>
          </a:xfrm>
          <a:prstGeom prst="wedgeRoundRectCallout">
            <a:avLst>
              <a:gd name="adj1" fmla="val -68740"/>
              <a:gd name="adj2" fmla="val 3418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spc="-10" dirty="0">
                <a:solidFill>
                  <a:schemeClr val="tx1"/>
                </a:solidFill>
                <a:cs typeface="Calibri"/>
              </a:rPr>
              <a:t>Ferias a nivel de la parroquia y cantón Cuenca. Muestras en la Casa de la Cultura</a:t>
            </a:r>
            <a:endParaRPr lang="es-ES" b="1" i="1" spc="-10" dirty="0">
              <a:solidFill>
                <a:schemeClr val="tx1"/>
              </a:solidFill>
              <a:cs typeface="Calibri"/>
            </a:endParaRPr>
          </a:p>
          <a:p>
            <a:pPr algn="ctr"/>
            <a:endParaRPr lang="en-US" dirty="0"/>
          </a:p>
        </p:txBody>
      </p:sp>
      <p:sp>
        <p:nvSpPr>
          <p:cNvPr id="25" name="Bocadillo: ovalado 24">
            <a:extLst>
              <a:ext uri="{FF2B5EF4-FFF2-40B4-BE49-F238E27FC236}">
                <a16:creationId xmlns:a16="http://schemas.microsoft.com/office/drawing/2014/main" id="{98A11DE3-2352-4F40-8F96-78729581AA44}"/>
              </a:ext>
            </a:extLst>
          </p:cNvPr>
          <p:cNvSpPr/>
          <p:nvPr/>
        </p:nvSpPr>
        <p:spPr>
          <a:xfrm>
            <a:off x="9348847" y="5073666"/>
            <a:ext cx="2790704" cy="1226632"/>
          </a:xfrm>
          <a:prstGeom prst="wedgeEllipseCallout">
            <a:avLst>
              <a:gd name="adj1" fmla="val -50694"/>
              <a:gd name="adj2" fmla="val -3244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900" b="1" dirty="0">
                <a:solidFill>
                  <a:schemeClr val="tx1"/>
                </a:solidFill>
              </a:rPr>
              <a:t>60 Familias Beneficiarias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DC74CCF0-1259-448D-8509-D4E51F9CFD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186" y="3752520"/>
            <a:ext cx="2790704" cy="209302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2CE5DAB-5070-420D-A9AC-2A68AA6C3CC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3752519"/>
            <a:ext cx="2790706" cy="209302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B531790-E755-4985-B2CF-E7CC671692E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476340"/>
            <a:ext cx="2790704" cy="209302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962C3C3-3261-4F25-BC40-7B9DBCE3B39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816" y="1439130"/>
            <a:ext cx="2856359" cy="21422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7403F13-0389-4AA2-80AF-52FA977924E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389" y="1430884"/>
            <a:ext cx="2867355" cy="215051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7B5FE96-158B-4EDC-8B61-DCA660E82AB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8011" y="1368185"/>
            <a:ext cx="2867356" cy="2150517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057E3F2F-6374-4725-85F5-8DC86B784FE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816" y="3752520"/>
            <a:ext cx="2790704" cy="209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93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C903B258-FB1D-843E-0B04-173450C32F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1200" y="493902"/>
            <a:ext cx="2015490" cy="446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object 2">
            <a:extLst>
              <a:ext uri="{FF2B5EF4-FFF2-40B4-BE49-F238E27FC236}">
                <a16:creationId xmlns:a16="http://schemas.microsoft.com/office/drawing/2014/main" id="{B9CB0B56-97FE-82AB-0099-3A1CB054EB75}"/>
              </a:ext>
            </a:extLst>
          </p:cNvPr>
          <p:cNvGrpSpPr/>
          <p:nvPr/>
        </p:nvGrpSpPr>
        <p:grpSpPr>
          <a:xfrm>
            <a:off x="0" y="6334505"/>
            <a:ext cx="12192000" cy="523875"/>
            <a:chOff x="0" y="6334505"/>
            <a:chExt cx="12192000" cy="523875"/>
          </a:xfrm>
          <a:solidFill>
            <a:schemeClr val="accent1"/>
          </a:solidFill>
        </p:grpSpPr>
        <p:sp>
          <p:nvSpPr>
            <p:cNvPr id="17" name="object 3">
              <a:extLst>
                <a:ext uri="{FF2B5EF4-FFF2-40B4-BE49-F238E27FC236}">
                  <a16:creationId xmlns:a16="http://schemas.microsoft.com/office/drawing/2014/main" id="{ADB04074-7571-4EF3-CC4A-7261C0C3AC9E}"/>
                </a:ext>
              </a:extLst>
            </p:cNvPr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4">
              <a:extLst>
                <a:ext uri="{FF2B5EF4-FFF2-40B4-BE49-F238E27FC236}">
                  <a16:creationId xmlns:a16="http://schemas.microsoft.com/office/drawing/2014/main" id="{EE8DFB20-B258-E280-A903-486ADE6EB4D2}"/>
                </a:ext>
              </a:extLst>
            </p:cNvPr>
            <p:cNvSpPr/>
            <p:nvPr/>
          </p:nvSpPr>
          <p:spPr>
            <a:xfrm>
              <a:off x="0" y="6334505"/>
              <a:ext cx="12189460" cy="64135"/>
            </a:xfrm>
            <a:custGeom>
              <a:avLst/>
              <a:gdLst/>
              <a:ahLst/>
              <a:cxnLst/>
              <a:rect l="l" t="t" r="r" b="b"/>
              <a:pathLst>
                <a:path w="12189460" h="64135">
                  <a:moveTo>
                    <a:pt x="12188952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12188952" y="64008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AutoShape 2">
            <a:extLst>
              <a:ext uri="{FF2B5EF4-FFF2-40B4-BE49-F238E27FC236}">
                <a16:creationId xmlns:a16="http://schemas.microsoft.com/office/drawing/2014/main" id="{E17A0062-DE22-7C50-C657-6BF23CD2BB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3E5AC908-4209-4907-A69A-D791730967CE}"/>
              </a:ext>
            </a:extLst>
          </p:cNvPr>
          <p:cNvSpPr txBox="1">
            <a:spLocks/>
          </p:cNvSpPr>
          <p:nvPr/>
        </p:nvSpPr>
        <p:spPr>
          <a:xfrm>
            <a:off x="543226" y="510990"/>
            <a:ext cx="8686800" cy="31995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0" tIns="12065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s-ES" b="1" dirty="0"/>
              <a:t>PROYECTO RIEGO PARCELARIO TECNIFICADO POR ASPERCIÓN</a:t>
            </a:r>
            <a:endParaRPr lang="es-MX" b="1" dirty="0"/>
          </a:p>
        </p:txBody>
      </p:sp>
      <p:sp>
        <p:nvSpPr>
          <p:cNvPr id="24" name="Bocadillo: rectángulo con esquinas redondeadas 23">
            <a:extLst>
              <a:ext uri="{FF2B5EF4-FFF2-40B4-BE49-F238E27FC236}">
                <a16:creationId xmlns:a16="http://schemas.microsoft.com/office/drawing/2014/main" id="{A131751B-CDBE-43FD-A637-D4998B3B2E63}"/>
              </a:ext>
            </a:extLst>
          </p:cNvPr>
          <p:cNvSpPr/>
          <p:nvPr/>
        </p:nvSpPr>
        <p:spPr>
          <a:xfrm>
            <a:off x="9823850" y="2083122"/>
            <a:ext cx="2365610" cy="1403790"/>
          </a:xfrm>
          <a:prstGeom prst="wedgeRoundRectCallout">
            <a:avLst>
              <a:gd name="adj1" fmla="val -68740"/>
              <a:gd name="adj2" fmla="val 3418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spc="-10" dirty="0">
                <a:solidFill>
                  <a:schemeClr val="tx1"/>
                </a:solidFill>
                <a:cs typeface="Calibri"/>
              </a:rPr>
              <a:t>Riego parcelario, Cooperativa Agropecuaria Sinincay </a:t>
            </a:r>
            <a:endParaRPr lang="en-US" dirty="0"/>
          </a:p>
        </p:txBody>
      </p:sp>
      <p:sp>
        <p:nvSpPr>
          <p:cNvPr id="25" name="Bocadillo: ovalado 24">
            <a:extLst>
              <a:ext uri="{FF2B5EF4-FFF2-40B4-BE49-F238E27FC236}">
                <a16:creationId xmlns:a16="http://schemas.microsoft.com/office/drawing/2014/main" id="{98A11DE3-2352-4F40-8F96-78729581AA44}"/>
              </a:ext>
            </a:extLst>
          </p:cNvPr>
          <p:cNvSpPr/>
          <p:nvPr/>
        </p:nvSpPr>
        <p:spPr>
          <a:xfrm>
            <a:off x="9401296" y="3581400"/>
            <a:ext cx="2790704" cy="1226632"/>
          </a:xfrm>
          <a:prstGeom prst="wedgeEllipseCallout">
            <a:avLst>
              <a:gd name="adj1" fmla="val -50694"/>
              <a:gd name="adj2" fmla="val -3244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900" b="1" dirty="0">
                <a:solidFill>
                  <a:schemeClr val="tx1"/>
                </a:solidFill>
              </a:rPr>
              <a:t>31 Socios beneficiarios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83D431A-2A3F-44FC-B4D6-1325AFA706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52" y="1104900"/>
            <a:ext cx="2895600" cy="21717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A8D4B3-44CC-463F-A664-F84E5AF118B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5702" y="1104899"/>
            <a:ext cx="2895601" cy="21717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6A27E11-5C65-475F-9C96-8EA96A7DFA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53" y="1104899"/>
            <a:ext cx="2895599" cy="217169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025E377-8C99-4541-A8D3-76D1CF1EAD2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52" y="3432771"/>
            <a:ext cx="2895600" cy="21717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CE1D8BE-9804-4F18-8307-A3C509064AD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734" y="3432769"/>
            <a:ext cx="2895602" cy="217170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9A1A1BD-D499-4BFA-99FA-1F71E85E270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201" y="3429000"/>
            <a:ext cx="2963618" cy="222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096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3468" y="1930402"/>
            <a:ext cx="8932300" cy="150338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sz="5800" b="1" dirty="0"/>
              <a:t>Movilidad, energía y Conectividad</a:t>
            </a:r>
          </a:p>
          <a:p>
            <a:endParaRPr lang="es-ES" dirty="0"/>
          </a:p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C5C3F4E-17C2-4137-8ABF-0900E61448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6684" y="226782"/>
            <a:ext cx="3509288" cy="7772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bject 5">
            <a:extLst>
              <a:ext uri="{FF2B5EF4-FFF2-40B4-BE49-F238E27FC236}">
                <a16:creationId xmlns:a16="http://schemas.microsoft.com/office/drawing/2014/main" id="{BE1D8E9A-F714-4808-AE1C-C0C00717D31D}"/>
              </a:ext>
            </a:extLst>
          </p:cNvPr>
          <p:cNvSpPr/>
          <p:nvPr/>
        </p:nvSpPr>
        <p:spPr>
          <a:xfrm>
            <a:off x="1207769" y="4343400"/>
            <a:ext cx="9875520" cy="0"/>
          </a:xfrm>
          <a:custGeom>
            <a:avLst/>
            <a:gdLst/>
            <a:ahLst/>
            <a:cxnLst/>
            <a:rect l="l" t="t" r="r" b="b"/>
            <a:pathLst>
              <a:path w="9875520">
                <a:moveTo>
                  <a:pt x="0" y="0"/>
                </a:moveTo>
                <a:lnTo>
                  <a:pt x="9875520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17079C7-CD8C-4DB6-A38E-0417CE758BDD}"/>
              </a:ext>
            </a:extLst>
          </p:cNvPr>
          <p:cNvSpPr txBox="1"/>
          <p:nvPr/>
        </p:nvSpPr>
        <p:spPr>
          <a:xfrm>
            <a:off x="6599039" y="434340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ING. DANIEL GUAMAN MENDOZA</a:t>
            </a:r>
            <a:endParaRPr lang="en-US" sz="2800" b="1" spc="-5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33914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C5C3F4E-17C2-4137-8ABF-0900E61448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6684" y="226782"/>
            <a:ext cx="3509288" cy="777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CA6523A-C230-449E-8410-1C170A15CCAC}"/>
              </a:ext>
            </a:extLst>
          </p:cNvPr>
          <p:cNvSpPr txBox="1"/>
          <p:nvPr/>
        </p:nvSpPr>
        <p:spPr>
          <a:xfrm>
            <a:off x="317041" y="4674033"/>
            <a:ext cx="11557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Existen proyectos que comenzaron a finales del 2025 y continuaron el 2026 (bacheo asfáltico)</a:t>
            </a:r>
            <a:endParaRPr lang="en-US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398DB5C-6317-4FFE-AC94-3F0A6E73D2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731623"/>
              </p:ext>
            </p:extLst>
          </p:nvPr>
        </p:nvGraphicFramePr>
        <p:xfrm>
          <a:off x="772785" y="1064656"/>
          <a:ext cx="10180264" cy="305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2296">
                  <a:extLst>
                    <a:ext uri="{9D8B030D-6E8A-4147-A177-3AD203B41FA5}">
                      <a16:colId xmlns:a16="http://schemas.microsoft.com/office/drawing/2014/main" val="1485010170"/>
                    </a:ext>
                  </a:extLst>
                </a:gridCol>
                <a:gridCol w="1730392">
                  <a:extLst>
                    <a:ext uri="{9D8B030D-6E8A-4147-A177-3AD203B41FA5}">
                      <a16:colId xmlns:a16="http://schemas.microsoft.com/office/drawing/2014/main" val="2709062138"/>
                    </a:ext>
                  </a:extLst>
                </a:gridCol>
                <a:gridCol w="1995635">
                  <a:extLst>
                    <a:ext uri="{9D8B030D-6E8A-4147-A177-3AD203B41FA5}">
                      <a16:colId xmlns:a16="http://schemas.microsoft.com/office/drawing/2014/main" val="3649420494"/>
                    </a:ext>
                  </a:extLst>
                </a:gridCol>
                <a:gridCol w="2121941">
                  <a:extLst>
                    <a:ext uri="{9D8B030D-6E8A-4147-A177-3AD203B41FA5}">
                      <a16:colId xmlns:a16="http://schemas.microsoft.com/office/drawing/2014/main" val="654625254"/>
                    </a:ext>
                  </a:extLst>
                </a:gridCol>
              </a:tblGrid>
              <a:tr h="219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</a:rPr>
                        <a:t>PROGRAMAS</a:t>
                      </a:r>
                      <a:endParaRPr lang="es-EC" sz="18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</a:rPr>
                        <a:t>P. CODIFICADO</a:t>
                      </a:r>
                      <a:endParaRPr lang="es-EC" sz="18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</a:rPr>
                        <a:t>P. DEVENGADO</a:t>
                      </a:r>
                      <a:endParaRPr lang="es-EC" sz="18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</a:rPr>
                        <a:t>% EJECUCIÓN</a:t>
                      </a:r>
                      <a:endParaRPr lang="es-EC" sz="18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extLst>
                  <a:ext uri="{0D108BD9-81ED-4DB2-BD59-A6C34878D82A}">
                    <a16:rowId xmlns:a16="http://schemas.microsoft.com/office/drawing/2014/main" val="3224321890"/>
                  </a:ext>
                </a:extLst>
              </a:tr>
              <a:tr h="4394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</a:rPr>
                        <a:t>Proyecto para el mantenimiento integral de ejes viales de la parroquia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</a:rPr>
                        <a:t>857,040.42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</a:rPr>
                        <a:t>531,712.39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</a:rPr>
                        <a:t>62,04%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extLst>
                  <a:ext uri="{0D108BD9-81ED-4DB2-BD59-A6C34878D82A}">
                    <a16:rowId xmlns:a16="http://schemas.microsoft.com/office/drawing/2014/main" val="1512928501"/>
                  </a:ext>
                </a:extLst>
              </a:tr>
              <a:tr h="4348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</a:rPr>
                        <a:t>Proyecto para la elaboración de estudios y diseños definitivos de vías a nivel parroquial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</a:rPr>
                        <a:t>45,180.00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</a:rPr>
                        <a:t>36,980.00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</a:rPr>
                        <a:t>81,85%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extLst>
                  <a:ext uri="{0D108BD9-81ED-4DB2-BD59-A6C34878D82A}">
                    <a16:rowId xmlns:a16="http://schemas.microsoft.com/office/drawing/2014/main" val="2274479824"/>
                  </a:ext>
                </a:extLst>
              </a:tr>
              <a:tr h="4394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</a:rPr>
                        <a:t>Proyecto para la limpieza y mantenimiento de cunetas y pasos de agua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</a:rPr>
                        <a:t>13,433.80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</a:rPr>
                        <a:t>8,833.80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</a:rPr>
                        <a:t>65,76%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extLst>
                  <a:ext uri="{0D108BD9-81ED-4DB2-BD59-A6C34878D82A}">
                    <a16:rowId xmlns:a16="http://schemas.microsoft.com/office/drawing/2014/main" val="2533440552"/>
                  </a:ext>
                </a:extLst>
              </a:tr>
              <a:tr h="64995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>
                          <a:effectLst/>
                        </a:rPr>
                        <a:t>Proyecto para el diseño e implementación de señalética vertical y horizontal a nivel parroquial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</a:rPr>
                        <a:t>3,000.00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</a:rPr>
                        <a:t>0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</a:rPr>
                        <a:t>0,00%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extLst>
                  <a:ext uri="{0D108BD9-81ED-4DB2-BD59-A6C34878D82A}">
                    <a16:rowId xmlns:a16="http://schemas.microsoft.com/office/drawing/2014/main" val="123653475"/>
                  </a:ext>
                </a:extLst>
              </a:tr>
              <a:tr h="22428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800" u="none" strike="noStrike" dirty="0">
                          <a:effectLst/>
                        </a:rPr>
                        <a:t>TOTAL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</a:rPr>
                        <a:t>918,654.22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</a:rPr>
                        <a:t>575,526.19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 dirty="0">
                          <a:effectLst/>
                        </a:rPr>
                        <a:t>62,65%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0" marR="6240" marT="6240" marB="0" anchor="ctr"/>
                </a:tc>
                <a:extLst>
                  <a:ext uri="{0D108BD9-81ED-4DB2-BD59-A6C34878D82A}">
                    <a16:rowId xmlns:a16="http://schemas.microsoft.com/office/drawing/2014/main" val="2470494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6340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3EB446-1640-4E7B-BA58-14277695B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61" y="-23803"/>
            <a:ext cx="10058400" cy="1450757"/>
          </a:xfrm>
        </p:spPr>
        <p:txBody>
          <a:bodyPr/>
          <a:lstStyle/>
          <a:p>
            <a:pPr algn="ctr"/>
            <a:r>
              <a:rPr lang="es-ES" b="1" dirty="0"/>
              <a:t>POLÍTICO INSTITUCIONAL </a:t>
            </a:r>
            <a:endParaRPr lang="es-EC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96C2D2-B08B-4A43-ACFD-5A5C0CF5B2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0894" y="226782"/>
            <a:ext cx="2755078" cy="610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A24B77-1176-47F2-A6A5-FC78FF681B76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364" y="1782090"/>
            <a:ext cx="2752641" cy="17284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15B2625-9AE0-4A2B-A04F-3012E413B8A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023" y="3794545"/>
            <a:ext cx="2619097" cy="190087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E8B527C-0493-4507-A1BE-1E8827172846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895" y="1795566"/>
            <a:ext cx="2178204" cy="162023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29C55E2-18B0-44EB-B022-645F2C682AB9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8691" y="1771014"/>
            <a:ext cx="2505273" cy="173237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C325B70-31A9-46F5-AF4F-4CA76E5C962D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981" y="1824946"/>
            <a:ext cx="2513500" cy="180449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5A5342B-9912-4642-865D-D48071D158F6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895" y="3751277"/>
            <a:ext cx="2164657" cy="19441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FAF1F84-33FE-4728-97AD-8BE3065031ED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117" y="3794545"/>
            <a:ext cx="2505273" cy="180449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8660462-828D-45CB-A371-25083928733D}"/>
              </a:ext>
            </a:extLst>
          </p:cNvPr>
          <p:cNvPicPr/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0487" y="3751277"/>
            <a:ext cx="2885485" cy="17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008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87" y="704423"/>
            <a:ext cx="6450227" cy="729348"/>
          </a:xfrm>
        </p:spPr>
        <p:txBody>
          <a:bodyPr>
            <a:noAutofit/>
          </a:bodyPr>
          <a:lstStyle/>
          <a:p>
            <a:pPr algn="ctr"/>
            <a:r>
              <a:rPr lang="es-ES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PROGRAMA: </a:t>
            </a:r>
            <a:r>
              <a:rPr lang="es-EC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MANTENIMIENTO INTEGRAL DE EJES </a:t>
            </a:r>
            <a:br>
              <a:rPr lang="es-EC" sz="2000" b="1" dirty="0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s-EC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      VIALES </a:t>
            </a:r>
            <a:r>
              <a:rPr lang="es-EC" sz="20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 LA PARROQUIA</a:t>
            </a:r>
            <a:b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C" sz="3600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E589B7F1-45D6-4640-BC90-E11C659C3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59" y="1767840"/>
            <a:ext cx="6378971" cy="455865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C" sz="2400" b="1" dirty="0"/>
              <a:t>Presupuesto 2025</a:t>
            </a:r>
          </a:p>
          <a:p>
            <a:pPr marL="0" indent="0">
              <a:buNone/>
            </a:pPr>
            <a:r>
              <a:rPr lang="es-EC" sz="2400" dirty="0">
                <a:solidFill>
                  <a:schemeClr val="tx1"/>
                </a:solidFill>
              </a:rPr>
              <a:t>$ 530.694,91</a:t>
            </a:r>
            <a:endParaRPr lang="es-EC" sz="2400" b="1" dirty="0"/>
          </a:p>
          <a:p>
            <a:pPr marL="0" indent="0">
              <a:buNone/>
            </a:pPr>
            <a:r>
              <a:rPr lang="es-EC" sz="2400" b="1" dirty="0"/>
              <a:t>Proyectos: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tx1"/>
                </a:solidFill>
              </a:rPr>
              <a:t> Personal (operadores, Mano de Obra), apoyo técnico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tx1"/>
                </a:solidFill>
              </a:rPr>
              <a:t> Mantenimiento preventivo y correctivo del Equipo Caminero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tx1"/>
                </a:solidFill>
              </a:rPr>
              <a:t> Fiscalización PP2024 Av. 5 de Febrero (Convenio)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tx1"/>
                </a:solidFill>
              </a:rPr>
              <a:t> Rehabilitación PP2024 Av. 5 de Febrero (Convenio)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tx1"/>
                </a:solidFill>
              </a:rPr>
              <a:t> Adquisición de Lastre para Mantenimiento Vial PP2024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tx1"/>
                </a:solidFill>
              </a:rPr>
              <a:t> Operación de Maquinaria del GAD Parroquial</a:t>
            </a:r>
          </a:p>
          <a:p>
            <a:pPr>
              <a:buFont typeface="Arial" panose="020B0604020202020204" pitchFamily="34" charset="0"/>
              <a:buChar char="•"/>
            </a:pPr>
            <a:endParaRPr lang="es-ES" sz="2400" dirty="0">
              <a:solidFill>
                <a:schemeClr val="tx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4955" y="2018600"/>
            <a:ext cx="4591107" cy="3928699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4A01E93-E98A-47F4-AF9A-CA99F982A3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8098" y="340141"/>
            <a:ext cx="3173506" cy="7028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03733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7757" y="300794"/>
            <a:ext cx="10930596" cy="119071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ES" sz="3600" b="1" dirty="0"/>
              <a:t>Proyecto: </a:t>
            </a:r>
            <a:r>
              <a:rPr lang="es-ES" sz="4000" dirty="0"/>
              <a:t>Mantenimiento de la red vial de </a:t>
            </a:r>
            <a:br>
              <a:rPr lang="es-ES" sz="4000" dirty="0"/>
            </a:br>
            <a:r>
              <a:rPr lang="es-ES" sz="4000" dirty="0"/>
              <a:t>la parroquia Sinincay a nivel de Lastre</a:t>
            </a:r>
            <a:endParaRPr lang="es-ES" sz="4000" dirty="0">
              <a:solidFill>
                <a:srgbClr val="FF0000"/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23EA03F6-8898-471B-A925-F87D869B15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3476" y="466155"/>
            <a:ext cx="2785089" cy="61686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B2BC4640-5333-45AB-AD33-7C77F9F9E39E}"/>
              </a:ext>
            </a:extLst>
          </p:cNvPr>
          <p:cNvSpPr txBox="1">
            <a:spLocks/>
          </p:cNvSpPr>
          <p:nvPr/>
        </p:nvSpPr>
        <p:spPr>
          <a:xfrm>
            <a:off x="98380" y="1780901"/>
            <a:ext cx="3657831" cy="4503045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s-ES" b="1" dirty="0"/>
              <a:t>                   ADMINISTRACIÓN DIRECTA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s-ES" b="1" dirty="0"/>
              <a:t>Tiempo de ejecución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s-ES" dirty="0"/>
              <a:t>           Año 2025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s-ES" b="1" dirty="0"/>
              <a:t>Longitud de intervención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s-ES" b="1" dirty="0"/>
              <a:t>          </a:t>
            </a:r>
            <a:r>
              <a:rPr lang="es-ES" dirty="0"/>
              <a:t>60.25 km aproximadamente 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s-ES" b="1" dirty="0"/>
              <a:t>Aporte comunitario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s-ES" dirty="0"/>
              <a:t>         $ 4.000,00  ( Lastre, Desalojo, Mingas)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s-ES" b="1" dirty="0"/>
              <a:t>Actividades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Font typeface="Calibri" panose="020F0502020204030204" pitchFamily="34" charset="0"/>
              <a:buNone/>
            </a:pPr>
            <a:r>
              <a:rPr lang="es-ES" dirty="0"/>
              <a:t>Limpieza de cunetas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Font typeface="Calibri" panose="020F0502020204030204" pitchFamily="34" charset="0"/>
              <a:buNone/>
            </a:pPr>
            <a:r>
              <a:rPr lang="es-ES" dirty="0"/>
              <a:t>Desalojo de material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Font typeface="Calibri" panose="020F0502020204030204" pitchFamily="34" charset="0"/>
              <a:buNone/>
            </a:pPr>
            <a:r>
              <a:rPr lang="es-ES" dirty="0"/>
              <a:t>Reconformación vial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Font typeface="Calibri" panose="020F0502020204030204" pitchFamily="34" charset="0"/>
              <a:buNone/>
            </a:pPr>
            <a:r>
              <a:rPr lang="es-ES" dirty="0"/>
              <a:t>Limpieza de pasos de agua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Font typeface="Calibri" panose="020F0502020204030204" pitchFamily="34" charset="0"/>
              <a:buNone/>
            </a:pPr>
            <a:r>
              <a:rPr lang="es-ES" dirty="0"/>
              <a:t>Tendido de lastre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s-ES" dirty="0"/>
          </a:p>
          <a:p>
            <a:pPr marL="0" indent="0">
              <a:buFont typeface="Calibri" panose="020F0502020204030204" pitchFamily="34" charset="0"/>
              <a:buNone/>
            </a:pPr>
            <a:endParaRPr lang="es-ES" dirty="0"/>
          </a:p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3B9952-82A4-484E-BA63-B6D218E435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247" y="1850632"/>
            <a:ext cx="1650180" cy="14443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7125623-3E54-41AF-8E23-5F8606A531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8038" y="1850631"/>
            <a:ext cx="2887362" cy="14351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0291F62-4B4F-4752-8ABB-76B892DD4F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213" y="1850631"/>
            <a:ext cx="2788906" cy="1444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EF4233F-5104-4FCA-81B2-C186CD6F4D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5478" y="3439491"/>
            <a:ext cx="2767914" cy="1383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22646E3-F068-43C3-9C60-4A06B973C2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0725" y="3435056"/>
            <a:ext cx="3391156" cy="1383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53A6094-0E39-49FB-B7AF-48568046E1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8802" y="5023022"/>
            <a:ext cx="2298910" cy="1662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94FE1BD-EFD1-482D-A0E5-EBB3EA72DA9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193" y="5023022"/>
            <a:ext cx="2216608" cy="1662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781915B-DF77-4A9D-AC1E-27D30FC411E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7494" y="5023022"/>
            <a:ext cx="2216608" cy="1662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90061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61B776-9F90-46A6-8FF2-22A1A14AC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577" y="550532"/>
            <a:ext cx="6920753" cy="876748"/>
          </a:xfrm>
        </p:spPr>
        <p:txBody>
          <a:bodyPr>
            <a:normAutofit fontScale="90000"/>
          </a:bodyPr>
          <a:lstStyle/>
          <a:p>
            <a:r>
              <a:rPr lang="es-MX" dirty="0"/>
              <a:t>Comunidades Beneficiadas a nivel de Reconformación Vial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42431F-8FA7-41DD-BCD3-86919ED93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243977" cy="4293809"/>
          </a:xfrm>
        </p:spPr>
        <p:txBody>
          <a:bodyPr>
            <a:normAutofit lnSpcReduction="10000"/>
          </a:bodyPr>
          <a:lstStyle/>
          <a:p>
            <a:r>
              <a:rPr lang="es-MX" dirty="0"/>
              <a:t>* SAN VICENTE</a:t>
            </a:r>
          </a:p>
          <a:p>
            <a:r>
              <a:rPr lang="es-MX" dirty="0"/>
              <a:t>* MINAS DE SAN VICENTE</a:t>
            </a:r>
          </a:p>
          <a:p>
            <a:r>
              <a:rPr lang="es-MX" dirty="0"/>
              <a:t>* GUABOPAMBA</a:t>
            </a:r>
          </a:p>
          <a:p>
            <a:r>
              <a:rPr lang="es-MX" dirty="0"/>
              <a:t>* MAYANCELA</a:t>
            </a:r>
          </a:p>
          <a:p>
            <a:r>
              <a:rPr lang="es-MX" dirty="0"/>
              <a:t>* CHAMANA</a:t>
            </a:r>
          </a:p>
          <a:p>
            <a:r>
              <a:rPr lang="es-MX" dirty="0"/>
              <a:t>* PATAMARCACHICO</a:t>
            </a:r>
          </a:p>
          <a:p>
            <a:r>
              <a:rPr lang="es-MX" dirty="0"/>
              <a:t>* ROSASLOMA</a:t>
            </a:r>
          </a:p>
          <a:p>
            <a:r>
              <a:rPr lang="es-MX" dirty="0"/>
              <a:t>* TRES CRUCES</a:t>
            </a:r>
          </a:p>
          <a:p>
            <a:r>
              <a:rPr lang="es-MX" dirty="0"/>
              <a:t>* PERLASPAMBA</a:t>
            </a:r>
          </a:p>
          <a:p>
            <a:r>
              <a:rPr lang="es-MX" dirty="0"/>
              <a:t>* PAMPA DE ROSAS</a:t>
            </a:r>
          </a:p>
          <a:p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806F06-309E-498F-8E14-99DEE838DA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4182" y="466155"/>
            <a:ext cx="2785089" cy="6168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6349CC21-AF24-4178-8EC6-F11860CFEFB1}"/>
              </a:ext>
            </a:extLst>
          </p:cNvPr>
          <p:cNvSpPr txBox="1">
            <a:spLocks/>
          </p:cNvSpPr>
          <p:nvPr/>
        </p:nvSpPr>
        <p:spPr>
          <a:xfrm>
            <a:off x="6881223" y="1845734"/>
            <a:ext cx="4243977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* EL CHORRO</a:t>
            </a:r>
          </a:p>
          <a:p>
            <a:r>
              <a:rPr lang="es-MX" dirty="0"/>
              <a:t>* VICTORIA BAJA</a:t>
            </a:r>
          </a:p>
          <a:p>
            <a:r>
              <a:rPr lang="es-MX" dirty="0"/>
              <a:t>* CRUCE DEL CARMEN</a:t>
            </a:r>
          </a:p>
          <a:p>
            <a:r>
              <a:rPr lang="es-MX" dirty="0"/>
              <a:t>* NUEVOS HORIZONTES</a:t>
            </a:r>
          </a:p>
          <a:p>
            <a:r>
              <a:rPr lang="es-MX" dirty="0"/>
              <a:t>* BELLAVISTA</a:t>
            </a:r>
          </a:p>
          <a:p>
            <a:r>
              <a:rPr lang="es-MX" dirty="0"/>
              <a:t>* EL CARMEN</a:t>
            </a:r>
          </a:p>
          <a:p>
            <a:r>
              <a:rPr lang="es-MX" dirty="0"/>
              <a:t>* SAN JOSÉ </a:t>
            </a:r>
          </a:p>
          <a:p>
            <a:r>
              <a:rPr lang="es-MX" dirty="0"/>
              <a:t>* PUMAYUNGA BAJO</a:t>
            </a:r>
          </a:p>
          <a:p>
            <a:r>
              <a:rPr lang="es-MX" dirty="0"/>
              <a:t>* RACAR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1917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07344"/>
            <a:ext cx="9161929" cy="11148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ES" sz="3600" b="1" dirty="0"/>
              <a:t>Proyecto: </a:t>
            </a:r>
            <a:r>
              <a:rPr lang="es-ES" sz="3600" dirty="0"/>
              <a:t>Mantenimiento de la red vial de la parroquia Sinincay a nivel de Lastre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8381" y="1780901"/>
            <a:ext cx="5997620" cy="45030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endParaRPr lang="es-EC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5B5B5C1-7759-4A16-B9E9-E487113FF3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2139" y="339884"/>
            <a:ext cx="2785089" cy="61686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D92A4325-35AB-442C-A711-225359C628CA}"/>
              </a:ext>
            </a:extLst>
          </p:cNvPr>
          <p:cNvSpPr txBox="1">
            <a:spLocks/>
          </p:cNvSpPr>
          <p:nvPr/>
        </p:nvSpPr>
        <p:spPr>
          <a:xfrm>
            <a:off x="196991" y="1900518"/>
            <a:ext cx="4742562" cy="438342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Calibri" panose="020F0502020204030204" pitchFamily="34" charset="0"/>
              <a:buNone/>
            </a:pPr>
            <a:r>
              <a:rPr lang="es-ES" sz="2200" b="1" dirty="0"/>
              <a:t>      Presupuesto Participativo 2024</a:t>
            </a:r>
          </a:p>
          <a:p>
            <a:pPr marL="0" indent="0">
              <a:spcBef>
                <a:spcPts val="600"/>
              </a:spcBef>
              <a:buFont typeface="Calibri" panose="020F0502020204030204" pitchFamily="34" charset="0"/>
              <a:buNone/>
            </a:pPr>
            <a:r>
              <a:rPr lang="es-ES" b="1" dirty="0"/>
              <a:t>Tiempo de ejecución</a:t>
            </a:r>
          </a:p>
          <a:p>
            <a:pPr marL="0" indent="0">
              <a:spcBef>
                <a:spcPts val="600"/>
              </a:spcBef>
              <a:buFont typeface="Calibri" panose="020F0502020204030204" pitchFamily="34" charset="0"/>
              <a:buNone/>
            </a:pPr>
            <a:r>
              <a:rPr lang="es-ES" dirty="0"/>
              <a:t>           Año 2025</a:t>
            </a:r>
          </a:p>
          <a:p>
            <a:pPr marL="0" indent="0">
              <a:spcBef>
                <a:spcPts val="600"/>
              </a:spcBef>
              <a:buFont typeface="Calibri" panose="020F0502020204030204" pitchFamily="34" charset="0"/>
              <a:buNone/>
            </a:pPr>
            <a:r>
              <a:rPr lang="es-ES" b="1" dirty="0"/>
              <a:t>Longitud de intervención</a:t>
            </a:r>
          </a:p>
          <a:p>
            <a:pPr marL="0" indent="0">
              <a:spcBef>
                <a:spcPts val="600"/>
              </a:spcBef>
              <a:buFont typeface="Calibri" panose="020F0502020204030204" pitchFamily="34" charset="0"/>
              <a:buNone/>
            </a:pPr>
            <a:r>
              <a:rPr lang="es-ES" dirty="0"/>
              <a:t>         16,95 km</a:t>
            </a:r>
          </a:p>
          <a:p>
            <a:pPr marL="0" indent="0">
              <a:spcBef>
                <a:spcPts val="600"/>
              </a:spcBef>
              <a:buFont typeface="Calibri" panose="020F0502020204030204" pitchFamily="34" charset="0"/>
              <a:buNone/>
            </a:pPr>
            <a:r>
              <a:rPr lang="es-ES" b="1" dirty="0"/>
              <a:t>Observaciones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Font typeface="Calibri" panose="020F0502020204030204" pitchFamily="34" charset="0"/>
              <a:buNone/>
            </a:pPr>
            <a:r>
              <a:rPr lang="es-ES" dirty="0"/>
              <a:t>Limpieza de cunetas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Font typeface="Calibri" panose="020F0502020204030204" pitchFamily="34" charset="0"/>
              <a:buNone/>
            </a:pPr>
            <a:r>
              <a:rPr lang="es-ES" dirty="0"/>
              <a:t>Desalojo de material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Font typeface="Calibri" panose="020F0502020204030204" pitchFamily="34" charset="0"/>
              <a:buNone/>
            </a:pPr>
            <a:r>
              <a:rPr lang="es-ES" dirty="0"/>
              <a:t>Limpieza de pasos de agua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Font typeface="Calibri" panose="020F0502020204030204" pitchFamily="34" charset="0"/>
              <a:buNone/>
            </a:pPr>
            <a:r>
              <a:rPr lang="es-ES" dirty="0"/>
              <a:t>Lastrado completo</a:t>
            </a:r>
          </a:p>
          <a:p>
            <a:pPr marL="0" indent="0">
              <a:spcBef>
                <a:spcPts val="600"/>
              </a:spcBef>
              <a:buFont typeface="Calibri" panose="020F0502020204030204" pitchFamily="34" charset="0"/>
              <a:buNone/>
            </a:pPr>
            <a:endParaRPr lang="es-ES" dirty="0"/>
          </a:p>
          <a:p>
            <a:pPr marL="0" indent="0">
              <a:spcBef>
                <a:spcPts val="600"/>
              </a:spcBef>
              <a:buFont typeface="Calibri" panose="020F0502020204030204" pitchFamily="34" charset="0"/>
              <a:buNone/>
            </a:pPr>
            <a:endParaRPr lang="es-ES" dirty="0"/>
          </a:p>
          <a:p>
            <a:pPr>
              <a:spcBef>
                <a:spcPts val="600"/>
              </a:spcBef>
            </a:pPr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75C6E1-61A7-4E5D-BC23-293EF51698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47211" y="1512635"/>
            <a:ext cx="2020947" cy="1515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95688B9-38E0-47A7-A661-C2B33E2EA3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531" y="1511056"/>
            <a:ext cx="2025158" cy="1518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6B12ECE-E030-44D4-AE74-90A9BFF970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062" y="1514214"/>
            <a:ext cx="2020947" cy="1515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83AD165-FB36-4F5F-9CBE-8E54769E924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885" y="3232288"/>
            <a:ext cx="2025158" cy="1518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0957A8D-0B74-412C-B9AD-15F67D75CA3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831" y="3232479"/>
            <a:ext cx="2025159" cy="1518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83F1739-B16D-4AA8-8608-5CDD5F060CB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5914" y="3232479"/>
            <a:ext cx="2025159" cy="1518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57BF499-D7BA-448F-92E8-8289600617C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732" y="4905347"/>
            <a:ext cx="2129481" cy="1597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2BB10B96-E9E3-49FD-AE69-2B19112A594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895" y="4905346"/>
            <a:ext cx="2129482" cy="1597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18E8E43B-BF98-4B0C-94F3-99B8BCA8E03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0059" y="4905346"/>
            <a:ext cx="2129482" cy="1597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5258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61B776-9F90-46A6-8FF2-22A1A14AC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95" y="439835"/>
            <a:ext cx="8552329" cy="1098142"/>
          </a:xfrm>
        </p:spPr>
        <p:txBody>
          <a:bodyPr>
            <a:normAutofit fontScale="90000"/>
          </a:bodyPr>
          <a:lstStyle/>
          <a:p>
            <a:r>
              <a:rPr lang="es-MX" dirty="0"/>
              <a:t>Comunidades Beneficiadas </a:t>
            </a:r>
            <a:br>
              <a:rPr lang="es-MX" dirty="0"/>
            </a:br>
            <a:r>
              <a:rPr lang="es-MX" dirty="0"/>
              <a:t>a nivel de lastre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42431F-8FA7-41DD-BCD3-86919ED93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243977" cy="4293809"/>
          </a:xfrm>
        </p:spPr>
        <p:txBody>
          <a:bodyPr/>
          <a:lstStyle/>
          <a:p>
            <a:r>
              <a:rPr lang="es-MX" dirty="0"/>
              <a:t>* SIGCHO – EL CARACOL</a:t>
            </a:r>
          </a:p>
          <a:p>
            <a:r>
              <a:rPr lang="es-MX" dirty="0"/>
              <a:t>* SIGCHO – 24 DE MAYO</a:t>
            </a:r>
          </a:p>
          <a:p>
            <a:r>
              <a:rPr lang="es-MX" dirty="0"/>
              <a:t>* SANTA ISABEL - CHACHACO</a:t>
            </a:r>
          </a:p>
          <a:p>
            <a:r>
              <a:rPr lang="es-MX" dirty="0"/>
              <a:t>* COCHAS - SIGCHO</a:t>
            </a:r>
          </a:p>
          <a:p>
            <a:r>
              <a:rPr lang="es-MX" dirty="0"/>
              <a:t>* SUBIDA TORALES</a:t>
            </a:r>
          </a:p>
          <a:p>
            <a:r>
              <a:rPr lang="es-MX" dirty="0"/>
              <a:t>* PLAYAS DEL CARMEN</a:t>
            </a:r>
          </a:p>
          <a:p>
            <a:r>
              <a:rPr lang="es-MX" dirty="0"/>
              <a:t>* PLAYAS DEL CARMEN - COCHAS</a:t>
            </a:r>
          </a:p>
          <a:p>
            <a:r>
              <a:rPr lang="es-MX" dirty="0"/>
              <a:t>* GALUAY - CRUZCALLE</a:t>
            </a:r>
          </a:p>
          <a:p>
            <a:r>
              <a:rPr lang="es-MX" dirty="0"/>
              <a:t>* LA TRINITARIA</a:t>
            </a:r>
          </a:p>
          <a:p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806F06-309E-498F-8E14-99DEE838DA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276" y="372045"/>
            <a:ext cx="2785089" cy="6168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6349CC21-AF24-4178-8EC6-F11860CFEFB1}"/>
              </a:ext>
            </a:extLst>
          </p:cNvPr>
          <p:cNvSpPr txBox="1">
            <a:spLocks/>
          </p:cNvSpPr>
          <p:nvPr/>
        </p:nvSpPr>
        <p:spPr>
          <a:xfrm>
            <a:off x="6881223" y="1845734"/>
            <a:ext cx="4243977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* FÁTIMA - LA MERCED</a:t>
            </a:r>
          </a:p>
          <a:p>
            <a:r>
              <a:rPr lang="es-MX" dirty="0"/>
              <a:t>* LA MERCED - CANAL</a:t>
            </a:r>
          </a:p>
          <a:p>
            <a:r>
              <a:rPr lang="es-MX" dirty="0"/>
              <a:t>* VALPARAÍSO – EL CARMEN</a:t>
            </a:r>
          </a:p>
          <a:p>
            <a:r>
              <a:rPr lang="es-MX" dirty="0"/>
              <a:t>* AV. EL GALLO</a:t>
            </a:r>
          </a:p>
          <a:p>
            <a:r>
              <a:rPr lang="es-MX" dirty="0"/>
              <a:t>* RAMALES SANTA ISABEL</a:t>
            </a:r>
          </a:p>
          <a:p>
            <a:r>
              <a:rPr lang="es-MX" dirty="0"/>
              <a:t>* SANTA ISABEL - COCHAS</a:t>
            </a:r>
          </a:p>
          <a:p>
            <a:r>
              <a:rPr lang="es-MX" dirty="0"/>
              <a:t>* GONZALO VÁSQUEZ</a:t>
            </a:r>
          </a:p>
          <a:p>
            <a:r>
              <a:rPr lang="es-MX" dirty="0"/>
              <a:t>* DANIEL DURÁN</a:t>
            </a:r>
          </a:p>
          <a:p>
            <a:r>
              <a:rPr lang="es-MX" dirty="0"/>
              <a:t>* EL PEREJIL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566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8900" y="286604"/>
            <a:ext cx="11730764" cy="11484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ES" sz="3800" b="1" dirty="0"/>
              <a:t>Proyecto: </a:t>
            </a:r>
            <a:r>
              <a:rPr lang="es-ES" sz="3800" dirty="0"/>
              <a:t>Mantenimiento de la red vial con </a:t>
            </a:r>
            <a:br>
              <a:rPr lang="es-ES" sz="3800" dirty="0"/>
            </a:br>
            <a:r>
              <a:rPr lang="es-ES" sz="3800" dirty="0"/>
              <a:t>GAD Municipal de Cuenca y GAD Provincial Azuay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AC42CC42-ED25-4C82-A741-7B5F1431644D}"/>
              </a:ext>
            </a:extLst>
          </p:cNvPr>
          <p:cNvSpPr txBox="1">
            <a:spLocks/>
          </p:cNvSpPr>
          <p:nvPr/>
        </p:nvSpPr>
        <p:spPr>
          <a:xfrm>
            <a:off x="78158" y="1780901"/>
            <a:ext cx="4122781" cy="479049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s-ES" b="1" dirty="0"/>
              <a:t>Tiempo de ejecución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s-ES" dirty="0"/>
              <a:t>           Año 2025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s-ES" b="1" dirty="0"/>
              <a:t>Longitud de intervención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s-ES" b="1" dirty="0"/>
              <a:t>          </a:t>
            </a:r>
            <a:r>
              <a:rPr lang="es-ES" dirty="0"/>
              <a:t>11.5 km aproximadamente 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s-ES" b="1" dirty="0"/>
              <a:t>Observaciones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s-ES" dirty="0"/>
              <a:t>Limpieza y habilitación de cunetas, cargado y desalojo de material, reconformación de la calzada vial, limpieza de pasos de agua, transporte de material, tendido y compactación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s-ES" dirty="0"/>
          </a:p>
          <a:p>
            <a:pPr marL="0" indent="0">
              <a:buFont typeface="Calibri" panose="020F0502020204030204" pitchFamily="34" charset="0"/>
              <a:buNone/>
            </a:pPr>
            <a:endParaRPr lang="es-ES" dirty="0"/>
          </a:p>
          <a:p>
            <a:endParaRPr lang="es-EC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AA53EDF-EC95-471F-8FD7-A147B6FCD2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3982" y="435263"/>
            <a:ext cx="2785089" cy="616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831F464-C1BA-44C0-BFA9-28CBB7F07C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0868" y="1916318"/>
            <a:ext cx="2346437" cy="2030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7EA1F08-B183-420F-A5AE-580B0F2B1D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583" y="1926597"/>
            <a:ext cx="2707399" cy="2030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3A57DC2-2FEC-4E48-927A-6181924225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3260" y="1916319"/>
            <a:ext cx="2625811" cy="20408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AB4EF2E-4835-4A1A-8DC0-0CD8A3AF7CF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569" y="4082283"/>
            <a:ext cx="3167449" cy="2375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8126559-08E5-4121-ABE5-2E4D66652C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3649" y="4082283"/>
            <a:ext cx="2839637" cy="2375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4752663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61B776-9F90-46A6-8FF2-22A1A14AC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082" y="255528"/>
            <a:ext cx="6893859" cy="1340190"/>
          </a:xfrm>
        </p:spPr>
        <p:txBody>
          <a:bodyPr>
            <a:normAutofit fontScale="90000"/>
          </a:bodyPr>
          <a:lstStyle/>
          <a:p>
            <a:r>
              <a:rPr lang="es-MX" dirty="0"/>
              <a:t>Comunidades Beneficiadas a nivel de lastre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42431F-8FA7-41DD-BCD3-86919ED93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886" y="1938409"/>
            <a:ext cx="3592110" cy="1991039"/>
          </a:xfrm>
        </p:spPr>
        <p:txBody>
          <a:bodyPr/>
          <a:lstStyle/>
          <a:p>
            <a:r>
              <a:rPr lang="es-MX" dirty="0"/>
              <a:t>* YANATURO</a:t>
            </a:r>
          </a:p>
          <a:p>
            <a:r>
              <a:rPr lang="es-MX" dirty="0"/>
              <a:t>* CHAMANA</a:t>
            </a:r>
          </a:p>
          <a:p>
            <a:r>
              <a:rPr lang="es-MX" dirty="0"/>
              <a:t>* SIGCHO</a:t>
            </a:r>
          </a:p>
          <a:p>
            <a:r>
              <a:rPr lang="es-MX" dirty="0"/>
              <a:t>* SAN LUIS DE LAS LAJAS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806F06-309E-498F-8E14-99DEE838DA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4182" y="466155"/>
            <a:ext cx="2785089" cy="6168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6349CC21-AF24-4178-8EC6-F11860CFEFB1}"/>
              </a:ext>
            </a:extLst>
          </p:cNvPr>
          <p:cNvSpPr txBox="1">
            <a:spLocks/>
          </p:cNvSpPr>
          <p:nvPr/>
        </p:nvSpPr>
        <p:spPr>
          <a:xfrm>
            <a:off x="6881223" y="1845734"/>
            <a:ext cx="4243977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F6A1CDBD-0F47-4DE1-A0F4-DDDA25428EFE}"/>
              </a:ext>
            </a:extLst>
          </p:cNvPr>
          <p:cNvSpPr txBox="1">
            <a:spLocks/>
          </p:cNvSpPr>
          <p:nvPr/>
        </p:nvSpPr>
        <p:spPr>
          <a:xfrm>
            <a:off x="6096000" y="1938409"/>
            <a:ext cx="3592110" cy="19910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* EL LIRIO</a:t>
            </a:r>
          </a:p>
          <a:p>
            <a:r>
              <a:rPr lang="es-MX" dirty="0"/>
              <a:t>* CHICTARRUMI</a:t>
            </a:r>
          </a:p>
          <a:p>
            <a:r>
              <a:rPr lang="es-MX" dirty="0"/>
              <a:t>* GUARANGOS</a:t>
            </a:r>
          </a:p>
          <a:p>
            <a:r>
              <a:rPr lang="es-MX" dirty="0"/>
              <a:t>* NUEVOS HORIZONTES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945BDA5-EAF2-4A93-B917-7A6263EDC0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641" y="3677032"/>
            <a:ext cx="3666717" cy="24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75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2"/>
          <p:cNvSpPr txBox="1">
            <a:spLocks/>
          </p:cNvSpPr>
          <p:nvPr/>
        </p:nvSpPr>
        <p:spPr>
          <a:xfrm>
            <a:off x="4205203" y="5728531"/>
            <a:ext cx="3781594" cy="418653"/>
          </a:xfrm>
          <a:prstGeom prst="rect">
            <a:avLst/>
          </a:prstGeom>
        </p:spPr>
        <p:txBody>
          <a:bodyPr vert="horz" lIns="0" tIns="45720" rIns="0" bIns="45720" rtlCol="0">
            <a:normAutofit fontScale="3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4900" b="1" u="sng" dirty="0">
                <a:solidFill>
                  <a:schemeClr val="tx1"/>
                </a:solidFill>
              </a:rPr>
              <a:t>Publicada desde el 15 de octubre del 2020</a:t>
            </a:r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endParaRPr lang="es-ES" sz="2400" dirty="0"/>
          </a:p>
          <a:p>
            <a:pPr marL="0" indent="0" algn="ctr">
              <a:buNone/>
            </a:pPr>
            <a:endParaRPr lang="es-ES" sz="24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D4B77AE-D745-4823-AAB2-A7120AA804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842" y="175147"/>
            <a:ext cx="9774315" cy="540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664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024" y="683710"/>
            <a:ext cx="8977315" cy="1055228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400" b="1" dirty="0"/>
              <a:t>Proyecto:</a:t>
            </a:r>
            <a:r>
              <a:rPr lang="es-ES" sz="3600" b="1" dirty="0"/>
              <a:t> </a:t>
            </a:r>
            <a:r>
              <a:rPr lang="es-ES" sz="4000" dirty="0"/>
              <a:t>Colocación de tubería para pasos de agua</a:t>
            </a:r>
            <a:endParaRPr lang="es-EC" sz="4000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2809C67B-DDA3-4E9A-A8A8-1B1F3276C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27" y="1850719"/>
            <a:ext cx="4363462" cy="4448344"/>
          </a:xfrm>
        </p:spPr>
        <p:txBody>
          <a:bodyPr>
            <a:normAutofit fontScale="4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ES" sz="2700" b="1" dirty="0">
                <a:solidFill>
                  <a:schemeClr val="tx1"/>
                </a:solidFill>
              </a:rPr>
              <a:t> </a:t>
            </a:r>
            <a:r>
              <a:rPr lang="es-ES" sz="3800" b="1" dirty="0">
                <a:solidFill>
                  <a:schemeClr val="tx1"/>
                </a:solidFill>
              </a:rPr>
              <a:t>Entidad </a:t>
            </a:r>
          </a:p>
          <a:p>
            <a:pPr marL="0" indent="0">
              <a:buNone/>
            </a:pPr>
            <a:r>
              <a:rPr lang="es-ES" sz="3800" dirty="0">
                <a:solidFill>
                  <a:schemeClr val="tx1"/>
                </a:solidFill>
              </a:rPr>
              <a:t>GAD Parroquial ( $ 6,833.80 )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3800" b="1" dirty="0">
                <a:solidFill>
                  <a:schemeClr val="tx1"/>
                </a:solidFill>
              </a:rPr>
              <a:t> Tiempo de ejecución</a:t>
            </a:r>
          </a:p>
          <a:p>
            <a:pPr marL="0" indent="0">
              <a:buNone/>
            </a:pPr>
            <a:r>
              <a:rPr lang="es-ES" sz="3800" dirty="0">
                <a:solidFill>
                  <a:schemeClr val="tx1"/>
                </a:solidFill>
              </a:rPr>
              <a:t>30 días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3800" b="1" dirty="0">
                <a:solidFill>
                  <a:schemeClr val="tx1"/>
                </a:solidFill>
              </a:rPr>
              <a:t> Lugares Intervenidos</a:t>
            </a:r>
          </a:p>
          <a:p>
            <a:pPr marL="0" indent="0">
              <a:buNone/>
            </a:pPr>
            <a:r>
              <a:rPr lang="es-ES" sz="3800" dirty="0">
                <a:solidFill>
                  <a:schemeClr val="tx1"/>
                </a:solidFill>
              </a:rPr>
              <a:t> - Nuevos Horizontes       - La Merced</a:t>
            </a:r>
          </a:p>
          <a:p>
            <a:pPr marL="0" indent="0">
              <a:buNone/>
            </a:pPr>
            <a:r>
              <a:rPr lang="es-ES" sz="3800" dirty="0">
                <a:solidFill>
                  <a:schemeClr val="tx1"/>
                </a:solidFill>
              </a:rPr>
              <a:t> - Pumayunga	 - El Lirio</a:t>
            </a:r>
          </a:p>
          <a:p>
            <a:pPr marL="0" indent="0">
              <a:buNone/>
            </a:pPr>
            <a:r>
              <a:rPr lang="es-ES" sz="3800" dirty="0">
                <a:solidFill>
                  <a:schemeClr val="tx1"/>
                </a:solidFill>
              </a:rPr>
              <a:t> - Yanaturo		 - La Dolorosa</a:t>
            </a:r>
          </a:p>
          <a:p>
            <a:pPr marL="0" indent="0">
              <a:buNone/>
            </a:pPr>
            <a:r>
              <a:rPr lang="es-ES" sz="3800" dirty="0">
                <a:solidFill>
                  <a:schemeClr val="tx1"/>
                </a:solidFill>
              </a:rPr>
              <a:t> - Corazón de Jesús	 - Perlaspamba</a:t>
            </a:r>
          </a:p>
          <a:p>
            <a:pPr marL="0" indent="0">
              <a:buNone/>
            </a:pPr>
            <a:r>
              <a:rPr lang="es-ES" sz="3800" dirty="0">
                <a:solidFill>
                  <a:schemeClr val="tx1"/>
                </a:solidFill>
              </a:rPr>
              <a:t> - La Explanada 	 - El Perejil</a:t>
            </a:r>
          </a:p>
          <a:p>
            <a:pPr marL="0" indent="0">
              <a:buNone/>
            </a:pPr>
            <a:r>
              <a:rPr lang="es-ES" sz="3800" b="1" dirty="0">
                <a:solidFill>
                  <a:schemeClr val="tx1"/>
                </a:solidFill>
              </a:rPr>
              <a:t>Observaciones</a:t>
            </a:r>
          </a:p>
          <a:p>
            <a:pPr marL="0" indent="0">
              <a:buNone/>
            </a:pPr>
            <a:r>
              <a:rPr lang="es-ES" sz="3800" dirty="0">
                <a:solidFill>
                  <a:schemeClr val="tx1"/>
                </a:solidFill>
              </a:rPr>
              <a:t>La mano de obra fue aporte de la comunidad</a:t>
            </a:r>
            <a:endParaRPr lang="es-EC" sz="34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CFD0287-CB15-4D53-840D-7E3619B4F1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1339" y="594463"/>
            <a:ext cx="2785089" cy="616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8DCBF02C-3ACF-495D-AC48-47B959775F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8789" y="2008793"/>
            <a:ext cx="2657184" cy="194635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451F0FCF-40E2-4B50-BC8F-31051790D0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679" y="2008792"/>
            <a:ext cx="2920666" cy="1946350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334A3D4D-781F-4888-90FD-B6F050D4EF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195" y="4174325"/>
            <a:ext cx="3368831" cy="224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635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9286" y="705968"/>
            <a:ext cx="8876197" cy="103010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s-ES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PROYECTO</a:t>
            </a:r>
            <a:r>
              <a:rPr lang="es-E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: 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ANÁLISIS DE ESTABILIDAD DEL PUNTO CRITICO EN LA ABSCISA 0+800 DEL TRAMO VIAL CRUZ CALLE - SIGCHO	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7006" y="1943916"/>
            <a:ext cx="4442907" cy="4340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/>
              <a:t>Presupuesto</a:t>
            </a:r>
          </a:p>
          <a:p>
            <a:pPr marL="0" indent="0">
              <a:buNone/>
            </a:pPr>
            <a:r>
              <a:rPr lang="es-ES" dirty="0"/>
              <a:t>$ 9.800,00 </a:t>
            </a:r>
          </a:p>
          <a:p>
            <a:pPr marL="0" indent="0">
              <a:buNone/>
            </a:pPr>
            <a:r>
              <a:rPr lang="es-ES" b="1" dirty="0"/>
              <a:t>Monto para Construcción de Obra</a:t>
            </a:r>
          </a:p>
          <a:p>
            <a:pPr marL="0" indent="0">
              <a:buNone/>
            </a:pPr>
            <a:r>
              <a:rPr lang="es-ES" dirty="0"/>
              <a:t>$ 158,916,68 </a:t>
            </a:r>
          </a:p>
          <a:p>
            <a:pPr marL="0" indent="0">
              <a:buNone/>
            </a:pPr>
            <a:r>
              <a:rPr lang="es-ES" b="1" dirty="0"/>
              <a:t>Observación</a:t>
            </a:r>
          </a:p>
          <a:p>
            <a:pPr marL="0" indent="0">
              <a:buNone/>
            </a:pPr>
            <a:r>
              <a:rPr lang="es-ES" dirty="0"/>
              <a:t>Proyecto listo para su intervención, se financiará con PP2026 para la etapa de construcción</a:t>
            </a:r>
          </a:p>
          <a:p>
            <a:endParaRPr lang="es-EC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269D4B1-6C91-4741-AB8F-2914410D7E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2714" y="243996"/>
            <a:ext cx="2785089" cy="616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D4D97F2-4D6E-4ACD-AE5A-5705714922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733" y="1922309"/>
            <a:ext cx="2748038" cy="2191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DC9AF2B-B696-402A-B446-2E3461AD45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259" y="4292119"/>
            <a:ext cx="2976961" cy="2108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36BB8D9-9E80-4C8E-8263-5CD60D1962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604" y="4292118"/>
            <a:ext cx="3569769" cy="2108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5260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E91C65C-7E68-448F-81A3-D2E9278F92A8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21" y="2010875"/>
            <a:ext cx="2533539" cy="186370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CBA431E-434D-425B-A95B-8D9E0FEFDD1C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508" y="51922"/>
            <a:ext cx="2533539" cy="172336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7D5768E-CA14-43F7-8A02-FE6FA55BA380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677" y="2303310"/>
            <a:ext cx="2358545" cy="179003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E146A9D-6372-4458-8DE6-BD02E04E78BF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58" y="296538"/>
            <a:ext cx="2281287" cy="157627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D71AD40-08F1-4F5E-8BC8-519A6F0375EF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4871" y="4126715"/>
            <a:ext cx="2867129" cy="205414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8EBD4A3-2E35-4C54-9C01-84DE6AA2B714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5164" y="188306"/>
            <a:ext cx="2501655" cy="205414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B93DFD6-DFB8-4EB1-8A9E-D4D5454D85B4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4068" y="2010875"/>
            <a:ext cx="2925256" cy="198166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7FD1CFE-1675-4BA7-A1B7-D628B297DEC0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8875" y="81343"/>
            <a:ext cx="2795642" cy="1818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B20929C-3F0C-4969-8631-21CF9BC4D6ED}"/>
              </a:ext>
            </a:extLst>
          </p:cNvPr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02" y="4305483"/>
            <a:ext cx="3103675" cy="165359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4A7A774-FFCD-4F17-8022-9C55A5CC84D7}"/>
              </a:ext>
            </a:extLst>
          </p:cNvPr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2747" y="2174910"/>
            <a:ext cx="2501655" cy="165359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27BB6B6-A8E1-496C-A5FD-4166AF864CC0}"/>
              </a:ext>
            </a:extLst>
          </p:cNvPr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903" y="4154578"/>
            <a:ext cx="2624151" cy="180449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60D8602-A9A1-4C7E-AFD5-35034CEBD899}"/>
              </a:ext>
            </a:extLst>
          </p:cNvPr>
          <p:cNvPicPr/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63488" y="4305483"/>
            <a:ext cx="2323020" cy="19768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37933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5033" y="750385"/>
            <a:ext cx="8876197" cy="103010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ES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PROYECTO</a:t>
            </a:r>
            <a:r>
              <a:rPr lang="es-E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: ESTUDIO VIAL PARA EL ASFALTO DE LAS CALLES DE LOS ADOBES, CALLE SIN NOMBRE EN EL SECTOR DE LA DOLOROSA, Y CESAR ANDRADE Y CORDERO 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	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7006" y="1943916"/>
            <a:ext cx="4442907" cy="4340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/>
              <a:t>Presupuesto</a:t>
            </a:r>
          </a:p>
          <a:p>
            <a:pPr marL="0" indent="0">
              <a:buNone/>
            </a:pPr>
            <a:r>
              <a:rPr lang="es-ES" dirty="0"/>
              <a:t>$ 17,600,00 (Valorado)</a:t>
            </a:r>
          </a:p>
          <a:p>
            <a:pPr marL="0" indent="0">
              <a:buNone/>
            </a:pPr>
            <a:r>
              <a:rPr lang="es-ES" b="1" dirty="0"/>
              <a:t>Monto para Construcción de Obra</a:t>
            </a:r>
          </a:p>
          <a:p>
            <a:pPr marL="0" indent="0">
              <a:buNone/>
            </a:pPr>
            <a:r>
              <a:rPr lang="es-ES" dirty="0"/>
              <a:t>$ 1,716,449.50</a:t>
            </a:r>
          </a:p>
          <a:p>
            <a:pPr marL="0" indent="0">
              <a:buNone/>
            </a:pPr>
            <a:r>
              <a:rPr lang="es-ES" b="1" dirty="0"/>
              <a:t>Observación</a:t>
            </a:r>
          </a:p>
          <a:p>
            <a:pPr marL="0" indent="0">
              <a:buNone/>
            </a:pPr>
            <a:r>
              <a:rPr lang="es-ES" dirty="0"/>
              <a:t>Proyecto listo para su intervención, se ejecutará mediante convenio con el Gobierno Provincial del Azuay.</a:t>
            </a:r>
          </a:p>
          <a:p>
            <a:endParaRPr lang="es-EC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269D4B1-6C91-4741-AB8F-2914410D7E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2714" y="243996"/>
            <a:ext cx="2785089" cy="616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5BFB53C-52E3-42CD-B4FD-D581C667A0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332" y="2217810"/>
            <a:ext cx="3772407" cy="3662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1022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006" y="672946"/>
            <a:ext cx="8876197" cy="103010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s-ES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PROYECTO</a:t>
            </a:r>
            <a:r>
              <a:rPr lang="es-E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: ANÁLISIS ESTRUCTURAL DE LOS PUENTES DANIEL DURÁN Y CENTRO PARROQUIAL – PAMPA DE ROSAS EN LA PARROQUIA SININCAY 	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7006" y="1943916"/>
            <a:ext cx="4442907" cy="4340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/>
              <a:t>Presupuesto</a:t>
            </a:r>
          </a:p>
          <a:p>
            <a:pPr marL="0" indent="0">
              <a:buNone/>
            </a:pPr>
            <a:r>
              <a:rPr lang="es-ES" dirty="0"/>
              <a:t>$ 9.855,00 </a:t>
            </a:r>
          </a:p>
          <a:p>
            <a:pPr marL="0" indent="0">
              <a:buNone/>
            </a:pPr>
            <a:r>
              <a:rPr lang="es-ES" b="1" dirty="0"/>
              <a:t>Monto para Construcción de Obra</a:t>
            </a:r>
          </a:p>
          <a:p>
            <a:pPr marL="0" indent="0">
              <a:buNone/>
            </a:pPr>
            <a:r>
              <a:rPr lang="es-ES" dirty="0"/>
              <a:t>$ 39,955.80 ( Daniel Durán)</a:t>
            </a:r>
          </a:p>
          <a:p>
            <a:pPr marL="0" indent="0">
              <a:buNone/>
            </a:pPr>
            <a:r>
              <a:rPr lang="es-ES" dirty="0"/>
              <a:t>$ 27,458.93 (Pampa de Rosas)</a:t>
            </a:r>
          </a:p>
          <a:p>
            <a:pPr marL="0" indent="0">
              <a:buNone/>
            </a:pPr>
            <a:r>
              <a:rPr lang="es-ES" b="1" dirty="0"/>
              <a:t>Observación</a:t>
            </a:r>
          </a:p>
          <a:p>
            <a:pPr marL="0" indent="0">
              <a:buNone/>
            </a:pPr>
            <a:r>
              <a:rPr lang="es-ES" dirty="0"/>
              <a:t>Proyecto listo para su intervención.</a:t>
            </a:r>
          </a:p>
          <a:p>
            <a:endParaRPr lang="es-EC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269D4B1-6C91-4741-AB8F-2914410D7E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2714" y="243996"/>
            <a:ext cx="2785089" cy="616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C3A6F52-8252-46A1-85C3-82CAB37E33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864" y="1848577"/>
            <a:ext cx="3298088" cy="185227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D47E6F2-9879-49E0-AD9A-CF75304891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211" y="1848577"/>
            <a:ext cx="3298088" cy="185227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2D23688-0E0A-4843-BC96-D66D0969CB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756" y="4027993"/>
            <a:ext cx="3362195" cy="188827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2742115-51F9-473A-B740-4AE146D397F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211" y="4027992"/>
            <a:ext cx="3362196" cy="188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903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9FFB48-404E-40FB-96B4-5FF212F2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810" y="2101731"/>
            <a:ext cx="10058400" cy="1327269"/>
          </a:xfrm>
        </p:spPr>
        <p:txBody>
          <a:bodyPr>
            <a:normAutofit/>
          </a:bodyPr>
          <a:lstStyle/>
          <a:p>
            <a:pPr algn="ctr"/>
            <a:r>
              <a:rPr lang="es-ES" sz="8800" b="1" dirty="0"/>
              <a:t>Socio-Cultural</a:t>
            </a:r>
            <a:endParaRPr lang="es-EC" sz="8800" b="1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803B5F-38BD-4F11-B6A2-B3C9D8CD5D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s-ES" dirty="0"/>
              <a:t>MSC. David Bermeo b. 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CC5EC8-6ED6-4E41-96CE-A483794243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6684" y="226782"/>
            <a:ext cx="3509288" cy="777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37049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802E38-BCCB-4D27-93B8-81CAC45F2E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70"/>
            <a:ext cx="12192000" cy="683133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1E91822-D980-06BB-2049-AAD32636E2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8" y="1"/>
            <a:ext cx="12122944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05CF057-20FC-814F-D76D-32D8A1E3F0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57442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F4F7ABE-04C9-4856-8FC1-577E8CA934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2712" y="5797158"/>
            <a:ext cx="3509288" cy="777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114300"/>
            <a:ext cx="2928938" cy="3121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237" y="114301"/>
            <a:ext cx="2928938" cy="3121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93282"/>
            <a:ext cx="3043238" cy="2993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237" y="3393282"/>
            <a:ext cx="2928938" cy="2993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175" y="3393281"/>
            <a:ext cx="2928938" cy="299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1113" y="3393281"/>
            <a:ext cx="3186114" cy="290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175" y="114300"/>
            <a:ext cx="2686052" cy="3121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225" y="114300"/>
            <a:ext cx="3429002" cy="3121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7176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/>
        </p:nvSpPr>
        <p:spPr>
          <a:xfrm>
            <a:off x="1501631" y="149213"/>
            <a:ext cx="8768025" cy="82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s-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ESPACIOS GRUPALES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s-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MARIA AUXILIADORA   </a:t>
            </a: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</a:t>
            </a:r>
            <a:r>
              <a:rPr lang="es-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CENTRO PARROQUIAL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1" y="1115775"/>
            <a:ext cx="3314699" cy="285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9088" y="1115775"/>
            <a:ext cx="4282913" cy="285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/>
          <p:nvPr/>
        </p:nvSpPr>
        <p:spPr>
          <a:xfrm>
            <a:off x="4138913" y="4130531"/>
            <a:ext cx="5874975" cy="54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s-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SERVICIO DE ALIMENTACIÓN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18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4573932"/>
            <a:ext cx="3314700" cy="216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975" y="4573931"/>
            <a:ext cx="4062375" cy="2066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300" y="4677282"/>
            <a:ext cx="4062375" cy="1943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300" y="1115775"/>
            <a:ext cx="4365788" cy="285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/>
          <p:nvPr/>
        </p:nvSpPr>
        <p:spPr>
          <a:xfrm>
            <a:off x="2038350" y="1314450"/>
            <a:ext cx="5772150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1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538" y="56569"/>
            <a:ext cx="4042911" cy="2274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050" y="2330700"/>
            <a:ext cx="4145907" cy="215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081" y="56569"/>
            <a:ext cx="3883050" cy="2310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081" y="2376301"/>
            <a:ext cx="3883050" cy="210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475" y="4515750"/>
            <a:ext cx="4042911" cy="254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650" y="4530169"/>
            <a:ext cx="3940482" cy="254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50" y="4483275"/>
            <a:ext cx="4145907" cy="254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50" y="0"/>
            <a:ext cx="2020201" cy="451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350" y="56569"/>
            <a:ext cx="2087701" cy="4425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993140" y="2113507"/>
            <a:ext cx="9512300" cy="16764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5800" b="1" dirty="0">
                <a:latin typeface="Arial" panose="020B0604020202020204" pitchFamily="34" charset="0"/>
                <a:cs typeface="Arial" panose="020B0604020202020204" pitchFamily="34" charset="0"/>
              </a:rPr>
              <a:t>PLANIFICACIÓN E INFRAESTRUCTURA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dirty="0">
              <a:latin typeface="Century Gothic" panose="020B0502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6684" y="226782"/>
            <a:ext cx="3509288" cy="7772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/>
          <p:cNvSpPr txBox="1"/>
          <p:nvPr/>
        </p:nvSpPr>
        <p:spPr>
          <a:xfrm>
            <a:off x="7324078" y="4899370"/>
            <a:ext cx="46018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ARQ. ERNESTO RENE ORTEGA C.</a:t>
            </a:r>
            <a:endParaRPr lang="en-US" sz="2000" b="1" spc="-5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/>
          <p:nvPr/>
        </p:nvSpPr>
        <p:spPr>
          <a:xfrm>
            <a:off x="1501631" y="149213"/>
            <a:ext cx="10279800" cy="62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s-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PRESENTACIONES CON EL  GRUPO DE DANZA VIRGEN DE LA VISITACIÓN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300" y="771563"/>
            <a:ext cx="5765400" cy="324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4016231"/>
            <a:ext cx="6057591" cy="272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300" y="4016231"/>
            <a:ext cx="5765400" cy="272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771563"/>
            <a:ext cx="6057600" cy="3130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/>
          <p:nvPr/>
        </p:nvSpPr>
        <p:spPr>
          <a:xfrm>
            <a:off x="1501631" y="149213"/>
            <a:ext cx="10279800" cy="62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s-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ELECCIÓN CHOLITA Y CHOLITO AÑOS DE ORO 2025-2026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2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771563"/>
            <a:ext cx="6067350" cy="2903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869" y="771563"/>
            <a:ext cx="5783025" cy="2903643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/>
          <p:nvPr/>
        </p:nvSpPr>
        <p:spPr>
          <a:xfrm>
            <a:off x="3623719" y="3675206"/>
            <a:ext cx="4516650" cy="50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s-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SALIDA AL CANTÓN SANTA ELENA</a:t>
            </a: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20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4183032"/>
            <a:ext cx="3509419" cy="2560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132" y="4183032"/>
            <a:ext cx="3387506" cy="2560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938" y="4183032"/>
            <a:ext cx="4746957" cy="2560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575"/>
            <a:ext cx="12192000" cy="68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575"/>
            <a:ext cx="12192000" cy="68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/>
          <p:nvPr/>
        </p:nvSpPr>
        <p:spPr>
          <a:xfrm>
            <a:off x="1763550" y="89555"/>
            <a:ext cx="3330900" cy="311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s-ES" sz="157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ESPACIOS DE RESPIRO MENSUALES </a:t>
            </a:r>
            <a:endParaRPr sz="157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159" y="416828"/>
            <a:ext cx="2941838" cy="220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00" y="3082338"/>
            <a:ext cx="2457450" cy="1843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8850" y="438267"/>
            <a:ext cx="2941838" cy="2208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052" y="668895"/>
            <a:ext cx="2457450" cy="2046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6614" y="3152234"/>
            <a:ext cx="2098894" cy="1707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8155" y="3136670"/>
            <a:ext cx="2399333" cy="179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252501" y="724831"/>
            <a:ext cx="2457450" cy="198181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3"/>
          <p:cNvSpPr txBox="1"/>
          <p:nvPr/>
        </p:nvSpPr>
        <p:spPr>
          <a:xfrm>
            <a:off x="7406925" y="304721"/>
            <a:ext cx="3021525" cy="311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s-ES" sz="157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SERVICIO DE ALIMENTACIÓN </a:t>
            </a:r>
            <a:endParaRPr sz="157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23"/>
          <p:cNvPicPr preferRelativeResize="0"/>
          <p:nvPr/>
        </p:nvPicPr>
        <p:blipFill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982" y="4840949"/>
            <a:ext cx="2228850" cy="1671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3"/>
          <p:cNvPicPr preferRelativeResize="0"/>
          <p:nvPr/>
        </p:nvPicPr>
        <p:blipFill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150" y="4859365"/>
            <a:ext cx="2307431" cy="172878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 txBox="1"/>
          <p:nvPr/>
        </p:nvSpPr>
        <p:spPr>
          <a:xfrm>
            <a:off x="7741739" y="2823525"/>
            <a:ext cx="3021525" cy="311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s-ES" sz="157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SALIDAS PEDAGÓGICAS</a:t>
            </a:r>
            <a:endParaRPr sz="157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23"/>
          <p:cNvPicPr preferRelativeResize="0"/>
          <p:nvPr/>
        </p:nvPicPr>
        <p:blipFill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1888" y="3079458"/>
            <a:ext cx="2672886" cy="1845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403" y="4833012"/>
            <a:ext cx="2672894" cy="178149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3"/>
          <p:cNvSpPr txBox="1"/>
          <p:nvPr/>
        </p:nvSpPr>
        <p:spPr>
          <a:xfrm>
            <a:off x="1494884" y="2767865"/>
            <a:ext cx="4297500" cy="311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s-ES" sz="157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CAPACITACIÓN TÉCNICA EN PASTELERÍA</a:t>
            </a:r>
            <a:endParaRPr sz="157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7;p23">
            <a:extLst>
              <a:ext uri="{FF2B5EF4-FFF2-40B4-BE49-F238E27FC236}">
                <a16:creationId xmlns:a16="http://schemas.microsoft.com/office/drawing/2014/main" id="{7191FAC5-103A-4427-B62B-09CE4564D15C}"/>
              </a:ext>
            </a:extLst>
          </p:cNvPr>
          <p:cNvSpPr txBox="1"/>
          <p:nvPr/>
        </p:nvSpPr>
        <p:spPr>
          <a:xfrm>
            <a:off x="2384385" y="709830"/>
            <a:ext cx="6597690" cy="376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ATENCIÓN DOMICILIAR A 30 PERSONAS CON DISCAPACIDAD 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168;p23">
            <a:extLst>
              <a:ext uri="{FF2B5EF4-FFF2-40B4-BE49-F238E27FC236}">
                <a16:creationId xmlns:a16="http://schemas.microsoft.com/office/drawing/2014/main" id="{8A76FB0F-757E-4202-9A92-95D17D254B7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84385" y="1498550"/>
            <a:ext cx="3085556" cy="220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70;p23">
            <a:extLst>
              <a:ext uri="{FF2B5EF4-FFF2-40B4-BE49-F238E27FC236}">
                <a16:creationId xmlns:a16="http://schemas.microsoft.com/office/drawing/2014/main" id="{0D1A769E-4526-4594-8D1B-03A72D6FC24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0" y="1433601"/>
            <a:ext cx="3021525" cy="220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74;p23">
            <a:extLst>
              <a:ext uri="{FF2B5EF4-FFF2-40B4-BE49-F238E27FC236}">
                <a16:creationId xmlns:a16="http://schemas.microsoft.com/office/drawing/2014/main" id="{2D13DFFD-BC92-4F41-9664-B3E39F578EA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4385" y="3885249"/>
            <a:ext cx="3085556" cy="226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1;p23">
            <a:extLst>
              <a:ext uri="{FF2B5EF4-FFF2-40B4-BE49-F238E27FC236}">
                <a16:creationId xmlns:a16="http://schemas.microsoft.com/office/drawing/2014/main" id="{AB8FD656-54B6-40AC-A094-1F6B1ADCFCA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5999" y="3885249"/>
            <a:ext cx="3021525" cy="226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2F3CD0A-B7D9-446A-A77D-B4E4CF56370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2075" y="169354"/>
            <a:ext cx="3021525" cy="669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70245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8575"/>
            <a:ext cx="12191999" cy="68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/>
          <p:nvPr/>
        </p:nvSpPr>
        <p:spPr>
          <a:xfrm>
            <a:off x="1924050" y="1314450"/>
            <a:ext cx="5772150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050" y="0"/>
            <a:ext cx="12272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575"/>
            <a:ext cx="12192000" cy="68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Bocadillo nube: nube 1">
            <a:extLst>
              <a:ext uri="{FF2B5EF4-FFF2-40B4-BE49-F238E27FC236}">
                <a16:creationId xmlns:a16="http://schemas.microsoft.com/office/drawing/2014/main" id="{FE3F86B4-D9BF-401D-A997-5D08F230AAC4}"/>
              </a:ext>
            </a:extLst>
          </p:cNvPr>
          <p:cNvSpPr/>
          <p:nvPr/>
        </p:nvSpPr>
        <p:spPr>
          <a:xfrm>
            <a:off x="3119718" y="2303929"/>
            <a:ext cx="842682" cy="77096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165</a:t>
            </a:r>
            <a:endParaRPr lang="es-EC" dirty="0"/>
          </a:p>
        </p:txBody>
      </p:sp>
      <p:sp>
        <p:nvSpPr>
          <p:cNvPr id="4" name="Bocadillo nube: nube 3">
            <a:extLst>
              <a:ext uri="{FF2B5EF4-FFF2-40B4-BE49-F238E27FC236}">
                <a16:creationId xmlns:a16="http://schemas.microsoft.com/office/drawing/2014/main" id="{A8538619-5F40-4D5D-A435-C82CD42386B3}"/>
              </a:ext>
            </a:extLst>
          </p:cNvPr>
          <p:cNvSpPr/>
          <p:nvPr/>
        </p:nvSpPr>
        <p:spPr>
          <a:xfrm>
            <a:off x="6660777" y="2151529"/>
            <a:ext cx="842682" cy="77096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40</a:t>
            </a:r>
            <a:endParaRPr lang="es-EC" dirty="0"/>
          </a:p>
        </p:txBody>
      </p:sp>
      <p:sp>
        <p:nvSpPr>
          <p:cNvPr id="5" name="Bocadillo nube: nube 4">
            <a:extLst>
              <a:ext uri="{FF2B5EF4-FFF2-40B4-BE49-F238E27FC236}">
                <a16:creationId xmlns:a16="http://schemas.microsoft.com/office/drawing/2014/main" id="{82F226BD-7F6D-4238-A8F5-1755616AC990}"/>
              </a:ext>
            </a:extLst>
          </p:cNvPr>
          <p:cNvSpPr/>
          <p:nvPr/>
        </p:nvSpPr>
        <p:spPr>
          <a:xfrm>
            <a:off x="10237695" y="2052917"/>
            <a:ext cx="842682" cy="77096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60</a:t>
            </a:r>
            <a:endParaRPr lang="es-EC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2"/>
            <a:ext cx="4106441" cy="3079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7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990" y="1"/>
            <a:ext cx="4106450" cy="3079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7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3694" y="-1"/>
            <a:ext cx="3398305" cy="3079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3694" y="3079837"/>
            <a:ext cx="3398307" cy="354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3194138"/>
            <a:ext cx="4106454" cy="3549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7"/>
          <p:cNvPicPr preferRelativeResize="0"/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081" y="3314700"/>
            <a:ext cx="4208361" cy="307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object 2"/>
          <p:cNvGrpSpPr/>
          <p:nvPr/>
        </p:nvGrpSpPr>
        <p:grpSpPr>
          <a:xfrm>
            <a:off x="0" y="6334505"/>
            <a:ext cx="12192000" cy="523875"/>
            <a:chOff x="0" y="6334505"/>
            <a:chExt cx="12192000" cy="523875"/>
          </a:xfrm>
          <a:solidFill>
            <a:schemeClr val="accent1"/>
          </a:solidFill>
        </p:grpSpPr>
        <p:sp>
          <p:nvSpPr>
            <p:cNvPr id="15" name="object 3"/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4"/>
            <p:cNvSpPr/>
            <p:nvPr/>
          </p:nvSpPr>
          <p:spPr>
            <a:xfrm>
              <a:off x="0" y="6334505"/>
              <a:ext cx="12189460" cy="64135"/>
            </a:xfrm>
            <a:custGeom>
              <a:avLst/>
              <a:gdLst/>
              <a:ahLst/>
              <a:cxnLst/>
              <a:rect l="l" t="t" r="r" b="b"/>
              <a:pathLst>
                <a:path w="12189460" h="64135">
                  <a:moveTo>
                    <a:pt x="12188952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12188952" y="64008"/>
                  </a:lnTo>
                  <a:lnTo>
                    <a:pt x="121889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Imagen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2298" y="96835"/>
            <a:ext cx="2015490" cy="4464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bject 5"/>
          <p:cNvSpPr txBox="1">
            <a:spLocks noGrp="1"/>
          </p:cNvSpPr>
          <p:nvPr>
            <p:ph type="title"/>
          </p:nvPr>
        </p:nvSpPr>
        <p:spPr>
          <a:xfrm>
            <a:off x="652877" y="478667"/>
            <a:ext cx="1088370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s-MX" b="1" spc="-55" dirty="0">
                <a:latin typeface="Arial" panose="020B0604020202020204" pitchFamily="34" charset="0"/>
                <a:cs typeface="Arial" panose="020B0604020202020204" pitchFamily="34" charset="0"/>
              </a:rPr>
              <a:t>PROGRAMA </a:t>
            </a:r>
            <a:br>
              <a:rPr lang="es-MX" b="1" spc="-5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 DE MANTENIMIENTO, MEJORA E IMPLEMENTACIÓN DE EQUIPAMIENTOS PÚBLICOS</a:t>
            </a:r>
            <a:endParaRPr lang="en-US" altLang="es-MX" b="1" spc="-5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100769"/>
              </p:ext>
            </p:extLst>
          </p:nvPr>
        </p:nvGraphicFramePr>
        <p:xfrm>
          <a:off x="184212" y="5097556"/>
          <a:ext cx="9575115" cy="10274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15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3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6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9029">
                <a:tc>
                  <a:txBody>
                    <a:bodyPr/>
                    <a:lstStyle/>
                    <a:p>
                      <a:pPr marL="5403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PRESUPUESTO CODIFICADO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403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PRESUPUESTO DEVENGADO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403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CUMPLIMIENTO %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8388">
                <a:tc>
                  <a:txBody>
                    <a:bodyPr/>
                    <a:lstStyle/>
                    <a:p>
                      <a:pPr marL="5403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 $ </a:t>
                      </a:r>
                      <a:r>
                        <a:rPr lang="es-EC" altLang="en-US" sz="1800" b="1" dirty="0">
                          <a:solidFill>
                            <a:schemeClr val="tx1"/>
                          </a:solidFill>
                          <a:effectLst/>
                        </a:rPr>
                        <a:t>456.077,92</a:t>
                      </a:r>
                      <a:endParaRPr lang="es-EC" alt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403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$ 1</a:t>
                      </a:r>
                      <a:r>
                        <a:rPr lang="es-EC" altLang="en-US" sz="1800" b="1" dirty="0">
                          <a:effectLst/>
                        </a:rPr>
                        <a:t>84.313,31</a:t>
                      </a:r>
                      <a:endParaRPr lang="es-EC" alt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403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altLang="en-US" sz="1800" b="1" dirty="0">
                          <a:effectLst/>
                        </a:rPr>
                        <a:t>40</a:t>
                      </a:r>
                      <a:r>
                        <a:rPr lang="en-US" sz="1800" b="1" dirty="0">
                          <a:effectLst/>
                        </a:rPr>
                        <a:t>%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801084"/>
              </p:ext>
            </p:extLst>
          </p:nvPr>
        </p:nvGraphicFramePr>
        <p:xfrm>
          <a:off x="184212" y="1488235"/>
          <a:ext cx="8510270" cy="33997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46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4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5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DEVENGADO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43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P1. </a:t>
                      </a:r>
                      <a:r>
                        <a:rPr lang="en-US" alt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 para la implementaci</a:t>
                      </a:r>
                      <a:r>
                        <a:rPr lang="en-US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ó</a:t>
                      </a:r>
                      <a:r>
                        <a:rPr lang="en-US" alt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de equipamientos p</a:t>
                      </a:r>
                      <a:r>
                        <a:rPr lang="en-US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</a:t>
                      </a:r>
                      <a:r>
                        <a:rPr lang="en-US" alt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blicos a nivel parroquial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$ 24,585,50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83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P2. </a:t>
                      </a:r>
                      <a:r>
                        <a:rPr lang="en-US" alt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 de Seguridad vial parroquial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$ 32.158,22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P3. </a:t>
                      </a:r>
                      <a:r>
                        <a:rPr lang="en-US" alt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 para el incremento de cobertura de alcantarillado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$127.102,61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676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s-EC" alt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P4.</a:t>
                      </a:r>
                      <a:r>
                        <a:rPr lang="en-US" alt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 para la adecuaci</a:t>
                      </a:r>
                      <a:r>
                        <a:rPr lang="en-US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ó</a:t>
                      </a:r>
                      <a:r>
                        <a:rPr lang="en-US" alt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n, equipamiento y adescentamiento de equipamientos p</a:t>
                      </a:r>
                      <a:r>
                        <a:rPr lang="en-US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</a:t>
                      </a:r>
                      <a:r>
                        <a:rPr lang="en-US" alt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blicos a nivel parroquial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s-EC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$ 466,98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19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</a:t>
                      </a:r>
                      <a:r>
                        <a:rPr lang="es-EC" alt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84.313,31</a:t>
                      </a:r>
                      <a:endParaRPr lang="es-EC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Bocadillo: ovalado 2"/>
          <p:cNvSpPr/>
          <p:nvPr/>
        </p:nvSpPr>
        <p:spPr>
          <a:xfrm>
            <a:off x="9308978" y="1592382"/>
            <a:ext cx="2698810" cy="3142429"/>
          </a:xfrm>
          <a:prstGeom prst="wedgeEllipseCallout">
            <a:avLst>
              <a:gd name="adj1" fmla="val -71915"/>
              <a:gd name="adj2" fmla="val 23068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El proceso correspondiente a la Ley 047 del año 2025 fue declarado desierto/cancelado y posteriormente retomado en el año 2026.El proyecto de seguridad fue ejecutado durante el ejercicio fiscal 2025; sin embargo, el pago correspondiente se efectuó en el año 2026.</a:t>
            </a:r>
            <a:endParaRPr lang="es-EC" alt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8" title="0e6aaa50-c726-422f-b697-b6727e68e6f8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2625" y="0"/>
            <a:ext cx="2801661" cy="265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8" title="0806fa23-3c14-4e23-a492-b4a7aacfdbe4.jp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4287" y="0"/>
            <a:ext cx="2938649" cy="2863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8" title="WhatsApp Image 2026-05-25 at 3.07.00 PM.jpeg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8638" y="2452388"/>
            <a:ext cx="5920892" cy="317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8" title="WhatsApp Image 2026-05-25 at 3.19.21 PM.jpeg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8144" y="28275"/>
            <a:ext cx="2893856" cy="2395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8" title="603847956_122160924260780656_918748986990761954_n.jpg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602627" cy="2452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8" title="518370545_122175505538575172_5621877695337445110_n.jpg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9857" y="5182051"/>
            <a:ext cx="4194601" cy="168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8" title="528858343_122179252010575172_7060956610654833347_n (1).jpg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4455" y="5054890"/>
            <a:ext cx="4047545" cy="1816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8" title="585443091_122202537632575172_4452256927045563735_n.jpg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2"/>
          <a:stretch/>
        </p:blipFill>
        <p:spPr>
          <a:xfrm>
            <a:off x="1443225" y="2447625"/>
            <a:ext cx="1725414" cy="2452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8" title="998f66bf-b4d8-419e-9648-c6eb0d362e68.jpg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9531" y="2264025"/>
            <a:ext cx="3102470" cy="2819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8" title="652ebc57-81db-4d38-bc39-53493bdbfdf1.jpg"/>
          <p:cNvPicPr preferRelativeResize="0"/>
          <p:nvPr/>
        </p:nvPicPr>
        <p:blipFill rotWithShape="1"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09981"/>
            <a:ext cx="3949857" cy="1975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8" title="585530108_122202537560575172_2936771754168328224_n.jpg"/>
          <p:cNvPicPr preferRelativeResize="0"/>
          <p:nvPr/>
        </p:nvPicPr>
        <p:blipFill rotWithShape="1"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462006"/>
            <a:ext cx="1486631" cy="243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805" y="114300"/>
            <a:ext cx="3009896" cy="1923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806" y="2152405"/>
            <a:ext cx="3009895" cy="451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638" y="2602594"/>
            <a:ext cx="3386135" cy="402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9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5481635" cy="285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9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79238"/>
            <a:ext cx="5281613" cy="367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612" y="114298"/>
            <a:ext cx="3796334" cy="2488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4723"/>
            <a:ext cx="12192000" cy="689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575"/>
            <a:ext cx="12192000" cy="671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04653" y="4738805"/>
            <a:ext cx="6982691" cy="968433"/>
          </a:xfrm>
        </p:spPr>
        <p:txBody>
          <a:bodyPr>
            <a:normAutofit/>
          </a:bodyPr>
          <a:lstStyle/>
          <a:p>
            <a:pPr algn="ctr"/>
            <a:r>
              <a:rPr lang="es-ES" sz="6000" b="1" dirty="0"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  <a:endParaRPr lang="es-EC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0EEEB6-0FD5-48B8-A8B1-90E96A4DC8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7663" y="1838897"/>
            <a:ext cx="8156673" cy="19766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8663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447" y="456936"/>
            <a:ext cx="3292961" cy="7293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021" y="456936"/>
            <a:ext cx="6751320" cy="655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03136" rIns="91440" bIns="76176" numCol="1" anchor="ctr" anchorCtr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PROYECTO PARA LA IMPLEMENTACIÓN DE EQUIPAMIENTOS PÚBLICOS A NIVEL PARROQUIAL </a:t>
            </a:r>
            <a:endParaRPr lang="es-EC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Marcador de contenido 2"/>
          <p:cNvSpPr txBox="1"/>
          <p:nvPr/>
        </p:nvSpPr>
        <p:spPr>
          <a:xfrm>
            <a:off x="457200" y="3810000"/>
            <a:ext cx="4561205" cy="49339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17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705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93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81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982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84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87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89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Monto de</a:t>
            </a:r>
            <a:r>
              <a:rPr lang="es-EC" alt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inversión =</a:t>
            </a:r>
            <a:r>
              <a:rPr 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$</a:t>
            </a:r>
            <a:r>
              <a:rPr lang="es-EC" alt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altLang="en-US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24.585,50</a:t>
            </a:r>
            <a:r>
              <a:rPr 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215900" y="1752600"/>
            <a:ext cx="6946900" cy="172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03136" rIns="91440" bIns="76176" numCol="1" anchor="ctr" anchorCtr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s-MX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ESTUDIOS PREVIOS A LA CONSTRUCCION DE OBRAS DE EQUIPAMIENTO COMUNITARIO, CONSULTORIAS ARQUITECTONICAS DE</a:t>
            </a:r>
            <a:r>
              <a:rPr kumimoji="0" lang="es-EC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s-MX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-EC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kumimoji="0" lang="en-US" altLang="es-MX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kumimoji="0" lang="es-EC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asa Parroquial ( Centro del Valor Agregado)</a:t>
            </a:r>
            <a:endParaRPr kumimoji="0" lang="en-US" altLang="es-MX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-EC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kumimoji="0" lang="en-US" altLang="es-MX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C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Proyecto de Playas del Cármen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-EC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kumimoji="0" lang="en-US" altLang="es-MX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s-EC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Ampliación de la “</a:t>
            </a:r>
            <a:r>
              <a:rPr kumimoji="0" lang="en-US" altLang="es-MX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kumimoji="0" lang="es-EC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asa</a:t>
            </a:r>
            <a:r>
              <a:rPr kumimoji="0" lang="en-US" altLang="es-MX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</a:t>
            </a:r>
            <a:r>
              <a:rPr kumimoji="0" lang="es-EC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anuel </a:t>
            </a:r>
            <a:r>
              <a:rPr kumimoji="0" lang="en-US" altLang="es-MX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</a:t>
            </a:r>
            <a:r>
              <a:rPr kumimoji="0" lang="es-EC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uma</a:t>
            </a:r>
            <a:r>
              <a:rPr kumimoji="0" lang="en-US" altLang="es-MX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238" b="12255"/>
          <a:stretch>
            <a:fillRect/>
          </a:stretch>
        </p:blipFill>
        <p:spPr>
          <a:xfrm>
            <a:off x="457200" y="4303395"/>
            <a:ext cx="4798695" cy="156400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97" b="13846"/>
          <a:stretch>
            <a:fillRect/>
          </a:stretch>
        </p:blipFill>
        <p:spPr>
          <a:xfrm>
            <a:off x="7591758" y="4204732"/>
            <a:ext cx="3714750" cy="16002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0920" y="1570990"/>
            <a:ext cx="4831080" cy="2620010"/>
          </a:xfrm>
          <a:prstGeom prst="rect">
            <a:avLst/>
          </a:prstGeom>
        </p:spPr>
      </p:pic>
      <p:sp>
        <p:nvSpPr>
          <p:cNvPr id="10" name="Marcador de contenido 2"/>
          <p:cNvSpPr txBox="1"/>
          <p:nvPr/>
        </p:nvSpPr>
        <p:spPr>
          <a:xfrm>
            <a:off x="762000" y="5928360"/>
            <a:ext cx="4561205" cy="335280"/>
          </a:xfrm>
          <a:prstGeom prst="rect">
            <a:avLst/>
          </a:prstGeom>
        </p:spPr>
        <p:txBody>
          <a:bodyPr vert="horz" lIns="0" tIns="45720" rIns="0" bIns="45720" rtlCol="0">
            <a:normAutofit fontScale="87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17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705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93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81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982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84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87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89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altLang="es-ES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Casa Parroquial ( Centro del Valor Agregado)</a:t>
            </a:r>
          </a:p>
        </p:txBody>
      </p:sp>
      <p:sp>
        <p:nvSpPr>
          <p:cNvPr id="12" name="Marcador de contenido 2"/>
          <p:cNvSpPr txBox="1"/>
          <p:nvPr/>
        </p:nvSpPr>
        <p:spPr>
          <a:xfrm>
            <a:off x="8229600" y="5928360"/>
            <a:ext cx="2717165" cy="335280"/>
          </a:xfrm>
          <a:prstGeom prst="rect">
            <a:avLst/>
          </a:prstGeom>
        </p:spPr>
        <p:txBody>
          <a:bodyPr vert="horz" lIns="0" tIns="45720" rIns="0" bIns="45720" rtlCol="0">
            <a:normAutofit fontScale="800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17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705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93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81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982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84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87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89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altLang="es-ES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Ampliación Casa Manuel Puma</a:t>
            </a:r>
          </a:p>
        </p:txBody>
      </p:sp>
      <p:sp>
        <p:nvSpPr>
          <p:cNvPr id="13" name="Marcador de contenido 2"/>
          <p:cNvSpPr txBox="1"/>
          <p:nvPr/>
        </p:nvSpPr>
        <p:spPr>
          <a:xfrm>
            <a:off x="8229600" y="3962400"/>
            <a:ext cx="2717165" cy="335280"/>
          </a:xfrm>
          <a:prstGeom prst="rect">
            <a:avLst/>
          </a:prstGeom>
        </p:spPr>
        <p:txBody>
          <a:bodyPr vert="horz" lIns="0" tIns="45720" rIns="0" bIns="45720" rtlCol="0">
            <a:normAutofit fontScale="87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17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705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93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81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982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84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87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89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altLang="es-ES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Proyecto Playas del Carmen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478477" y="260811"/>
            <a:ext cx="8018282" cy="166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03136" rIns="91440" bIns="76176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-EC" altLang="es-EC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PROYECTO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-EC" altLang="es-EC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ALUMBRADO PÚBLICO PARA LA ILUMINACION VIAL VARIOS SECTORES DE LA PARROQUA SININCAY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-EC" altLang="es-EC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CONVENIOS CON LA EMPRESA ELÉCTRICA REGIONAL CENTRO SUR DE  ( 54 Luminarias y 5 </a:t>
            </a:r>
            <a:r>
              <a:rPr lang="es-EC" altLang="es-EC" b="1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Luminarias</a:t>
            </a:r>
            <a:r>
              <a:rPr kumimoji="0" lang="es-EC" altLang="es-EC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5" name="Imagen 24" descr="alumbrad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726" y="4339754"/>
            <a:ext cx="2399030" cy="1981835"/>
          </a:xfrm>
          <a:prstGeom prst="rect">
            <a:avLst/>
          </a:prstGeom>
        </p:spPr>
      </p:pic>
      <p:pic>
        <p:nvPicPr>
          <p:cNvPr id="27" name="Imagen 26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9833" y="2668656"/>
            <a:ext cx="2399030" cy="1520687"/>
          </a:xfrm>
          <a:prstGeom prst="rect">
            <a:avLst/>
          </a:prstGeom>
        </p:spPr>
      </p:pic>
      <p:pic>
        <p:nvPicPr>
          <p:cNvPr id="32" name="Imagen 2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2254" y="2085948"/>
            <a:ext cx="1538605" cy="2045970"/>
          </a:xfrm>
          <a:prstGeom prst="rect">
            <a:avLst/>
          </a:prstGeom>
          <a:noFill/>
        </p:spPr>
      </p:pic>
      <p:pic>
        <p:nvPicPr>
          <p:cNvPr id="33" name="Imagen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2254" y="4339754"/>
            <a:ext cx="1623004" cy="1981835"/>
          </a:xfrm>
          <a:prstGeom prst="rect">
            <a:avLst/>
          </a:prstGeom>
          <a:noFill/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1EE86104-6C72-46DA-98C9-6FB2EDE25D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3513139"/>
              </p:ext>
            </p:extLst>
          </p:nvPr>
        </p:nvGraphicFramePr>
        <p:xfrm>
          <a:off x="946490" y="2375488"/>
          <a:ext cx="6539903" cy="3928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6" name="Imagen 15">
            <a:extLst>
              <a:ext uri="{FF2B5EF4-FFF2-40B4-BE49-F238E27FC236}">
                <a16:creationId xmlns:a16="http://schemas.microsoft.com/office/drawing/2014/main" id="{B0EE19EE-CF12-4F5A-B4DE-05633633A5E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9794" y="191651"/>
            <a:ext cx="2664011" cy="590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Naranja amaril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47168</TotalTime>
  <Words>3094</Words>
  <Application>Microsoft Office PowerPoint</Application>
  <PresentationFormat>Panorámica</PresentationFormat>
  <Paragraphs>580</Paragraphs>
  <Slides>74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74</vt:i4>
      </vt:variant>
    </vt:vector>
  </HeadingPairs>
  <TitlesOfParts>
    <vt:vector size="84" baseType="lpstr">
      <vt:lpstr>Arial</vt:lpstr>
      <vt:lpstr>Bahnschrift SemiLight SemiConde</vt:lpstr>
      <vt:lpstr>Calibri</vt:lpstr>
      <vt:lpstr>Calibri cuerpo</vt:lpstr>
      <vt:lpstr>Calibri Light</vt:lpstr>
      <vt:lpstr>Century Gothic</vt:lpstr>
      <vt:lpstr>Georgia</vt:lpstr>
      <vt:lpstr>Times New Roman</vt:lpstr>
      <vt:lpstr>Wingdings</vt:lpstr>
      <vt:lpstr>Retrospección</vt:lpstr>
      <vt:lpstr>Rendición de Cuentas Año Fiscal 2025</vt:lpstr>
      <vt:lpstr>Presentación de PowerPoint</vt:lpstr>
      <vt:lpstr>Presentación de PowerPoint</vt:lpstr>
      <vt:lpstr>POLÍTICO INSTITUCIONAL </vt:lpstr>
      <vt:lpstr>Presentación de PowerPoint</vt:lpstr>
      <vt:lpstr>Presentación de PowerPoint</vt:lpstr>
      <vt:lpstr>PROGRAMA  PLAN DE MANTENIMIENTO, MEJORA E IMPLEMENTACIÓN DE EQUIPAMIENTOS PÚBLICOS</vt:lpstr>
      <vt:lpstr>Presentación de PowerPoint</vt:lpstr>
      <vt:lpstr>Presentación de PowerPoint</vt:lpstr>
      <vt:lpstr>PROGRAMA DE INCREMENTO, MEJORA Y MANTENIMIENTO DE  REDES PÚBLICAS DE ALCANTARILLADO Y AGUA POTABLE.</vt:lpstr>
      <vt:lpstr>Presentación de PowerPoint</vt:lpstr>
      <vt:lpstr>Presentación de PowerPoint</vt:lpstr>
      <vt:lpstr>Presentación de PowerPoint</vt:lpstr>
      <vt:lpstr>Presentación de PowerPoint</vt:lpstr>
      <vt:lpstr>COMPONENTE FÍSICO – AMBIENTAL  Gestión ambiental         Conservación         Participación comunitaria        Desarrollo sostenible   ING. TANIA CAJAMARCA  TÉCNICA AMBIENTAL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PROGRAMA  REACTIVACIÓN  Y FORTALECIMIENTO ECONÓMICO PRODUCTIVO DE LA PARROQUIA SININCAY.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PROGRAMA: MANTENIMIENTO INTEGRAL DE EJES        VIALES DE LA PARROQUIA </vt:lpstr>
      <vt:lpstr>Proyecto: Mantenimiento de la red vial de  la parroquia Sinincay a nivel de Lastre</vt:lpstr>
      <vt:lpstr>Comunidades Beneficiadas a nivel de Reconformación Vial</vt:lpstr>
      <vt:lpstr>Proyecto: Mantenimiento de la red vial de la parroquia Sinincay a nivel de Lastre</vt:lpstr>
      <vt:lpstr>Comunidades Beneficiadas  a nivel de lastre</vt:lpstr>
      <vt:lpstr>Proyecto: Mantenimiento de la red vial con  GAD Municipal de Cuenca y GAD Provincial Azuay</vt:lpstr>
      <vt:lpstr>Comunidades Beneficiadas a nivel de lastre</vt:lpstr>
      <vt:lpstr>Presentación de PowerPoint</vt:lpstr>
      <vt:lpstr>Proyecto: Colocación de tubería para pasos de agua</vt:lpstr>
      <vt:lpstr>PROYECTO: ANÁLISIS DE ESTABILIDAD DEL PUNTO CRITICO EN LA ABSCISA 0+800 DEL TRAMO VIAL CRUZ CALLE - SIGCHO </vt:lpstr>
      <vt:lpstr>PROYECTO: ESTUDIO VIAL PARA EL ASFALTO DE LAS CALLES DE LOS ADOBES, CALLE SIN NOMBRE EN EL SECTOR DE LA DOLOROSA, Y CESAR ANDRADE Y CORDERO  </vt:lpstr>
      <vt:lpstr>PROYECTO: ANÁLISIS ESTRUCTURAL DE LOS PUENTES DANIEL DURÁN Y CENTRO PARROQUIAL – PAMPA DE ROSAS EN LA PARROQUIA SININCAY  </vt:lpstr>
      <vt:lpstr>Socio-Cultural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Rendición de cuentas 2019</dc:title>
  <dc:creator>TECNICO SININCAY</dc:creator>
  <cp:lastModifiedBy>IVAN</cp:lastModifiedBy>
  <cp:revision>376</cp:revision>
  <cp:lastPrinted>2021-06-30T21:22:24Z</cp:lastPrinted>
  <dcterms:created xsi:type="dcterms:W3CDTF">2020-03-04T15:15:08Z</dcterms:created>
  <dcterms:modified xsi:type="dcterms:W3CDTF">2026-06-30T02:13:59Z</dcterms:modified>
</cp:coreProperties>
</file>